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  <p:sldMasterId id="2147483662" r:id="rId3"/>
    <p:sldMasterId id="2147483669" r:id="rId4"/>
    <p:sldMasterId id="2147483679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embeddedFontLst>
    <p:embeddedFont>
      <p:font typeface="Arial Narrow" panose="020B0604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 Neue" panose="02000503000000020004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z4CZV5YcpDPsMxcF9T8KlZfya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DC333D-3754-43DE-B946-33F477848E6B}">
  <a:tblStyle styleId="{E0DC333D-3754-43DE-B946-33F477848E6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DD7354-5F95-4D67-A51C-287E827058A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customschemas.google.com/relationships/presentationmetadata" Target="meta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5" name="Google Shape;35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9" name="Google Shape;40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6" name="Google Shape;2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4" name="Google Shape;2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3" name="Google Shape;3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2" name="Google Shape;3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7" name="Google Shape;3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7" descr="TEMPO PPT Cover Image B v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/>
          <p:nvPr/>
        </p:nvSpPr>
        <p:spPr>
          <a:xfrm>
            <a:off x="0" y="3101977"/>
            <a:ext cx="121920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800"/>
              <a:buFont typeface="Arial Rounded"/>
              <a:buNone/>
            </a:pPr>
            <a:r>
              <a:rPr lang="en-US" sz="4800" b="1">
                <a:solidFill>
                  <a:srgbClr val="00009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BACKUP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39" descr="TEMPO Logo FINAL med re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1" descr="TEMPO ppt Banner v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866"/>
            <a:ext cx="12192000" cy="10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1"/>
          <p:cNvSpPr txBox="1"/>
          <p:nvPr/>
        </p:nvSpPr>
        <p:spPr>
          <a:xfrm>
            <a:off x="9243484" y="6627813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 Rounded"/>
              <a:buNone/>
              <a:defRPr sz="2800" b="1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ftr" idx="11"/>
          </p:nvPr>
        </p:nvSpPr>
        <p:spPr>
          <a:xfrm>
            <a:off x="3239543" y="6549635"/>
            <a:ext cx="5411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dt" idx="10"/>
          </p:nvPr>
        </p:nvSpPr>
        <p:spPr>
          <a:xfrm>
            <a:off x="231095" y="6550584"/>
            <a:ext cx="209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ftr" idx="11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ftr" idx="11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2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ftr" idx="11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3" descr="TEMPO PPT Cover Image B v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44" descr="TEMPO Logo FINAL med re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11739" y="2512039"/>
            <a:ext cx="2568523" cy="18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descr="TEMPO ppt Banner v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5" descr="TEMPO PPT Cover Image B v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- NASA">
  <p:cSld name="Content Layout - NASA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>
            <a:spLocks noGrp="1"/>
          </p:cNvSpPr>
          <p:nvPr>
            <p:ph type="body" idx="1"/>
          </p:nvPr>
        </p:nvSpPr>
        <p:spPr>
          <a:xfrm>
            <a:off x="101600" y="1143000"/>
            <a:ext cx="11988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2438401" y="0"/>
            <a:ext cx="8410944" cy="97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79A0CD">
                <a:alpha val="74901"/>
              </a:srgbClr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dt" idx="10"/>
          </p:nvPr>
        </p:nvSpPr>
        <p:spPr>
          <a:xfrm>
            <a:off x="190116" y="6356351"/>
            <a:ext cx="1020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ldNum" idx="12"/>
          </p:nvPr>
        </p:nvSpPr>
        <p:spPr>
          <a:xfrm>
            <a:off x="11051145" y="6365294"/>
            <a:ext cx="10153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5"/>
          <p:cNvSpPr/>
          <p:nvPr/>
        </p:nvSpPr>
        <p:spPr>
          <a:xfrm>
            <a:off x="3715942" y="6346552"/>
            <a:ext cx="404027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https://weather.msfc.nasa.gov/tempo/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4928" y="6243442"/>
            <a:ext cx="661014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6215" y="6378892"/>
            <a:ext cx="1497543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998" y="164800"/>
            <a:ext cx="651926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 descr="Tempo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3010" y="195071"/>
            <a:ext cx="769357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1173893" y="164800"/>
            <a:ext cx="9844215" cy="76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2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8" descr="TEMPO PPT Cover Image B v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9" descr="TEMPO PPT Cover Image B v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0" descr="TEMPO ppt Banner v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0"/>
          <p:cNvSpPr txBox="1">
            <a:spLocks noGrp="1"/>
          </p:cNvSpPr>
          <p:nvPr>
            <p:ph type="body"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00A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/>
        </p:nvSpPr>
        <p:spPr>
          <a:xfrm>
            <a:off x="0" y="3101977"/>
            <a:ext cx="121920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800"/>
              <a:buFont typeface="Arial Rounded"/>
              <a:buNone/>
            </a:pPr>
            <a:r>
              <a:rPr lang="en-US" sz="4800" b="1">
                <a:solidFill>
                  <a:srgbClr val="00009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BACKUP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3" descr="TEMPO Logo FINAL med re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 descr="TEMPO ppt Banner v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866"/>
            <a:ext cx="12192000" cy="10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Font typeface="Arial Rounded"/>
              <a:buNone/>
              <a:defRPr sz="2800" b="1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6"/>
          <p:cNvSpPr txBox="1"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ftr" idx="11"/>
          </p:nvPr>
        </p:nvSpPr>
        <p:spPr>
          <a:xfrm>
            <a:off x="4165600" y="6623554"/>
            <a:ext cx="3860800" cy="23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sldNum" idx="12"/>
          </p:nvPr>
        </p:nvSpPr>
        <p:spPr>
          <a:xfrm>
            <a:off x="9347200" y="6623555"/>
            <a:ext cx="2844800" cy="22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dt" idx="10"/>
          </p:nvPr>
        </p:nvSpPr>
        <p:spPr>
          <a:xfrm>
            <a:off x="0" y="6623554"/>
            <a:ext cx="2844800" cy="23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266701" y="1158875"/>
            <a:ext cx="11605684" cy="53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8" name="Google Shape;188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5" name="Google Shape;20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7"/>
          <p:cNvSpPr txBox="1"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ftr" idx="11"/>
          </p:nvPr>
        </p:nvSpPr>
        <p:spPr>
          <a:xfrm>
            <a:off x="4165600" y="6623554"/>
            <a:ext cx="3860800" cy="23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sldNum" idx="12"/>
          </p:nvPr>
        </p:nvSpPr>
        <p:spPr>
          <a:xfrm>
            <a:off x="9347200" y="6623555"/>
            <a:ext cx="2844800" cy="22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dt" idx="10"/>
          </p:nvPr>
        </p:nvSpPr>
        <p:spPr>
          <a:xfrm>
            <a:off x="0" y="6623554"/>
            <a:ext cx="2844800" cy="23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gradFill>
          <a:gsLst>
            <a:gs pos="0">
              <a:srgbClr val="FEFEFE">
                <a:alpha val="49803"/>
              </a:srgbClr>
            </a:gs>
            <a:gs pos="40000">
              <a:srgbClr val="FEFEFE">
                <a:alpha val="49803"/>
              </a:srgbClr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6200000" scaled="0"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9" name="Google Shape;22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485" y="-20094"/>
            <a:ext cx="7589520" cy="68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0" descr="Tempo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5143" y="21167"/>
            <a:ext cx="1324558" cy="125941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60"/>
          <p:cNvSpPr txBox="1"/>
          <p:nvPr/>
        </p:nvSpPr>
        <p:spPr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33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Tropospheric Emissions: Monitoring of Pollution</a:t>
            </a:r>
            <a:endParaRPr sz="1833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60" descr="C:\Documents and Settings\mike\Local Settings\Temporary Internet Files\Content.Outlook\NGUL2M1K\new-uah-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7785" y="6094112"/>
            <a:ext cx="1446698" cy="72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0427" y="5783484"/>
            <a:ext cx="1641413" cy="35078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0"/>
          <p:cNvSpPr txBox="1">
            <a:spLocks noGrp="1"/>
          </p:cNvSpPr>
          <p:nvPr>
            <p:ph type="body" idx="1"/>
          </p:nvPr>
        </p:nvSpPr>
        <p:spPr>
          <a:xfrm>
            <a:off x="7855974" y="1605268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body" idx="2"/>
          </p:nvPr>
        </p:nvSpPr>
        <p:spPr>
          <a:xfrm>
            <a:off x="8158289" y="3174563"/>
            <a:ext cx="3606292" cy="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bg>
      <p:bgPr>
        <a:gradFill>
          <a:gsLst>
            <a:gs pos="0">
              <a:srgbClr val="FEFEFE">
                <a:alpha val="49803"/>
              </a:srgbClr>
            </a:gs>
            <a:gs pos="40000">
              <a:srgbClr val="FEFEFE">
                <a:alpha val="49803"/>
              </a:srgbClr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6200000" scaled="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8" name="Google Shape;23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485" y="-20094"/>
            <a:ext cx="7589520" cy="68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61" descr="Tempo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5143" y="21167"/>
            <a:ext cx="1324558" cy="125941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61"/>
          <p:cNvSpPr txBox="1"/>
          <p:nvPr/>
        </p:nvSpPr>
        <p:spPr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33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Tropospheric Emissions: Monitoring of Pollution</a:t>
            </a:r>
            <a:endParaRPr sz="1833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61" descr="C:\Documents and Settings\mike\Local Settings\Temporary Internet Files\Content.Outlook\NGUL2M1K\new-uah-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7155" y="6094112"/>
            <a:ext cx="1446698" cy="72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53554" y="6280393"/>
            <a:ext cx="1641413" cy="3507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1"/>
          <p:cNvSpPr txBox="1">
            <a:spLocks noGrp="1"/>
          </p:cNvSpPr>
          <p:nvPr>
            <p:ph type="body" idx="1"/>
          </p:nvPr>
        </p:nvSpPr>
        <p:spPr>
          <a:xfrm>
            <a:off x="7855974" y="1605268"/>
            <a:ext cx="4098282" cy="91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1"/>
          <p:cNvSpPr txBox="1">
            <a:spLocks noGrp="1"/>
          </p:cNvSpPr>
          <p:nvPr>
            <p:ph type="body" idx="2"/>
          </p:nvPr>
        </p:nvSpPr>
        <p:spPr>
          <a:xfrm>
            <a:off x="8158289" y="3174563"/>
            <a:ext cx="3606292" cy="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5" name="Google Shape;245;p61" descr="Symbols of NASA | NAS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19173" y="6057353"/>
            <a:ext cx="1593732" cy="79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83B3DF">
                <a:alpha val="74901"/>
              </a:srgbClr>
            </a:gs>
          </a:gsLst>
          <a:lin ang="16200000" scaled="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2"/>
          <p:cNvSpPr txBox="1">
            <a:spLocks noGrp="1"/>
          </p:cNvSpPr>
          <p:nvPr>
            <p:ph type="dt" idx="10"/>
          </p:nvPr>
        </p:nvSpPr>
        <p:spPr>
          <a:xfrm>
            <a:off x="190116" y="6356351"/>
            <a:ext cx="10208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2"/>
          <p:cNvSpPr txBox="1">
            <a:spLocks noGrp="1"/>
          </p:cNvSpPr>
          <p:nvPr>
            <p:ph type="sldNum" idx="12"/>
          </p:nvPr>
        </p:nvSpPr>
        <p:spPr>
          <a:xfrm>
            <a:off x="11051145" y="6365294"/>
            <a:ext cx="10153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62"/>
          <p:cNvSpPr/>
          <p:nvPr/>
        </p:nvSpPr>
        <p:spPr>
          <a:xfrm>
            <a:off x="3715942" y="6346552"/>
            <a:ext cx="404027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https://weather.msfc.nasa.gov/tempo/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4928" y="6243442"/>
            <a:ext cx="661014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6215" y="6378892"/>
            <a:ext cx="1497543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998" y="164800"/>
            <a:ext cx="651926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62" descr="Tempo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3010" y="195071"/>
            <a:ext cx="769357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2"/>
          <p:cNvSpPr txBox="1">
            <a:spLocks noGrp="1"/>
          </p:cNvSpPr>
          <p:nvPr>
            <p:ph type="body" idx="1"/>
          </p:nvPr>
        </p:nvSpPr>
        <p:spPr>
          <a:xfrm>
            <a:off x="1173893" y="164800"/>
            <a:ext cx="9844215" cy="76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62"/>
          <p:cNvSpPr txBox="1">
            <a:spLocks noGrp="1"/>
          </p:cNvSpPr>
          <p:nvPr>
            <p:ph type="body" idx="2"/>
          </p:nvPr>
        </p:nvSpPr>
        <p:spPr>
          <a:xfrm>
            <a:off x="354013" y="1268413"/>
            <a:ext cx="11499850" cy="485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8"/>
          <p:cNvSpPr txBox="1"/>
          <p:nvPr/>
        </p:nvSpPr>
        <p:spPr>
          <a:xfrm>
            <a:off x="0" y="3101188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800"/>
              <a:buFont typeface="Arial Rounded"/>
              <a:buNone/>
            </a:pPr>
            <a:r>
              <a:rPr lang="en-US" sz="4800" b="1">
                <a:solidFill>
                  <a:srgbClr val="00009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BACKUP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9" descr="TEMPO ppt Banner v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34" descr="TEMPO PPT Cover Image B v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5" descr="TEMPO PPT Cover Image B v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6" descr="TEMPO ppt Banner v7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6"/>
          <p:cNvSpPr txBox="1">
            <a:spLocks noGrp="1"/>
          </p:cNvSpPr>
          <p:nvPr>
            <p:ph type="body"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00A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9D9D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 descr="TEMPO ppt Banner v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10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6"/>
          <p:cNvSpPr txBox="1">
            <a:spLocks noGrp="1"/>
          </p:cNvSpPr>
          <p:nvPr>
            <p:ph type="ftr" idx="11"/>
          </p:nvPr>
        </p:nvSpPr>
        <p:spPr>
          <a:xfrm>
            <a:off x="4165600" y="6623554"/>
            <a:ext cx="3860800" cy="23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ldNum" idx="12"/>
          </p:nvPr>
        </p:nvSpPr>
        <p:spPr>
          <a:xfrm>
            <a:off x="9347200" y="6623555"/>
            <a:ext cx="2844800" cy="22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dt" idx="10"/>
          </p:nvPr>
        </p:nvSpPr>
        <p:spPr>
          <a:xfrm>
            <a:off x="0" y="6623554"/>
            <a:ext cx="2844800" cy="23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8" descr="TEMPO ppt Banner v6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descr="TEMPO ppt Banner v6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2"/>
          <p:cNvSpPr txBox="1">
            <a:spLocks noGrp="1"/>
          </p:cNvSpPr>
          <p:nvPr>
            <p:ph type="dt" idx="10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ftr" idx="11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forum.earthdata.nasa.gov/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urs.earthdata.nasa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11" Type="http://schemas.openxmlformats.org/officeDocument/2006/relationships/hyperlink" Target="https://www.epa.gov/hesc/remote-sensing-information-gateway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1.pn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1.png"/><Relationship Id="rId32" Type="http://schemas.openxmlformats.org/officeDocument/2006/relationships/image" Target="../media/image16.png"/><Relationship Id="rId5" Type="http://schemas.openxmlformats.org/officeDocument/2006/relationships/image" Target="../media/image43.jp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1.jp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8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"/>
          <p:cNvSpPr txBox="1"/>
          <p:nvPr/>
        </p:nvSpPr>
        <p:spPr>
          <a:xfrm>
            <a:off x="5488278" y="1602336"/>
            <a:ext cx="6158752" cy="371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A9"/>
                </a:solidFill>
                <a:latin typeface="Arial"/>
                <a:ea typeface="Arial"/>
                <a:cs typeface="Arial"/>
                <a:sym typeface="Arial"/>
              </a:rPr>
              <a:t>Status of TEMPO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A9"/>
                </a:solidFill>
                <a:latin typeface="Arial"/>
                <a:ea typeface="Arial"/>
                <a:cs typeface="Arial"/>
                <a:sym typeface="Arial"/>
              </a:rPr>
              <a:t>(Tropospheric Emissions: Monitoring of Pollution)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Kelly Chance </a:t>
            </a:r>
            <a:endParaRPr/>
          </a:p>
          <a:p>
            <a:pPr marL="0" marR="0" lvl="0" indent="0" algn="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behalf of The TEMPO Team</a:t>
            </a:r>
            <a:endParaRPr/>
          </a:p>
          <a:p>
            <a:pPr marL="0" marR="0" lvl="0" indent="0" algn="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for Astrophysics | Harvard &amp; Smithsonian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kchance@cfa.harvard.edu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194945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i="0" u="none" strike="noStrike" cap="none">
              <a:solidFill>
                <a:srgbClr val="2390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4945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2390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4945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39009"/>
                </a:solidFill>
                <a:latin typeface="Arial"/>
                <a:ea typeface="Arial"/>
                <a:cs typeface="Arial"/>
                <a:sym typeface="Arial"/>
              </a:rPr>
              <a:t>The 13</a:t>
            </a:r>
            <a:r>
              <a:rPr lang="en-US" sz="1400" b="1" i="0" u="none" strike="noStrike" cap="none" baseline="30000">
                <a:solidFill>
                  <a:srgbClr val="239009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400" b="1" i="0" u="none" strike="noStrike" cap="none">
                <a:solidFill>
                  <a:srgbClr val="239009"/>
                </a:solidFill>
                <a:latin typeface="Arial"/>
                <a:ea typeface="Arial"/>
                <a:cs typeface="Arial"/>
                <a:sym typeface="Arial"/>
              </a:rPr>
              <a:t> International GEMS Workshop</a:t>
            </a:r>
            <a:endParaRPr/>
          </a:p>
          <a:p>
            <a:pPr marL="194945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39009"/>
                </a:solidFill>
                <a:latin typeface="Arial"/>
                <a:ea typeface="Arial"/>
                <a:cs typeface="Arial"/>
                <a:sym typeface="Arial"/>
              </a:rPr>
              <a:t>November 11, 2022</a:t>
            </a:r>
            <a:endParaRPr/>
          </a:p>
        </p:txBody>
      </p:sp>
      <p:pic>
        <p:nvPicPr>
          <p:cNvPr id="262" name="Google Shape;262;p1" descr="Center for Astrophysics | Harvard &amp; Smithsonian – Cambridge Science Festiv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000" y="5899578"/>
            <a:ext cx="1411871" cy="55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" descr="A collage of a person's fac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508" y="2576944"/>
            <a:ext cx="5533902" cy="415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1991185" y="182634"/>
            <a:ext cx="87938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Arial Rounded"/>
                <a:ea typeface="Arial Rounded"/>
                <a:cs typeface="Arial Rounded"/>
                <a:sym typeface="Arial Rounded"/>
              </a:rPr>
              <a:t>TEMPO Data Products Distribution</a:t>
            </a:r>
            <a:endParaRPr/>
          </a:p>
        </p:txBody>
      </p:sp>
      <p:sp>
        <p:nvSpPr>
          <p:cNvPr id="358" name="Google Shape;358;p10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59" name="Google Shape;359;p10"/>
          <p:cNvSpPr/>
          <p:nvPr/>
        </p:nvSpPr>
        <p:spPr>
          <a:xfrm>
            <a:off x="173068" y="1366897"/>
            <a:ext cx="6218939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Earthdata Search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CMR Search ⚬ Metadata</a:t>
            </a:r>
            <a:endParaRPr sz="1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WorldView</a:t>
            </a:r>
            <a:endParaRPr sz="180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GIBS API ⚬ visualization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Harmony and OPeNDAP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transform ⚬ subsetting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reformatting ⚬ distribution</a:t>
            </a:r>
            <a:endParaRPr sz="1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 data access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datapool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permanent URL/direct access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enables scripts/workflow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Geospatial Web Services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WCS ⚬ WMS ⚬ ArcGIS Image Service</a:t>
            </a: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 scripts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Python/Jupyter Notebook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R scripts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⚬ contributed tutorials/scripts </a:t>
            </a: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10"/>
          <p:cNvSpPr/>
          <p:nvPr/>
        </p:nvSpPr>
        <p:spPr>
          <a:xfrm>
            <a:off x="25039" y="1066367"/>
            <a:ext cx="61222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ASDC Data Archival &amp; Distribution: Tools and Services</a:t>
            </a:r>
            <a:endParaRPr sz="1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707" y="1447259"/>
            <a:ext cx="1503101" cy="4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3112" y="2406015"/>
            <a:ext cx="1213103" cy="25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59" y="3947087"/>
            <a:ext cx="1279624" cy="34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6535" y="4635297"/>
            <a:ext cx="841914" cy="7740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10"/>
          <p:cNvGrpSpPr/>
          <p:nvPr/>
        </p:nvGrpSpPr>
        <p:grpSpPr>
          <a:xfrm>
            <a:off x="110067" y="5409080"/>
            <a:ext cx="10764881" cy="1204742"/>
            <a:chOff x="155671" y="5093983"/>
            <a:chExt cx="8535975" cy="1204742"/>
          </a:xfrm>
        </p:grpSpPr>
        <p:sp>
          <p:nvSpPr>
            <p:cNvPr id="366" name="Google Shape;366;p10"/>
            <p:cNvSpPr txBox="1"/>
            <p:nvPr/>
          </p:nvSpPr>
          <p:spPr>
            <a:xfrm>
              <a:off x="259107" y="5375395"/>
              <a:ext cx="843253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66092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rgbClr val="36609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Earthdata Login </a:t>
              </a:r>
              <a:r>
                <a:rPr lang="en-US" sz="1400" u="sng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https://urs.earthdata.nasa.gov</a:t>
              </a:r>
              <a:r>
                <a:rPr lang="en-US"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1400" i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66092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rgbClr val="36609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Earthdata Forum</a:t>
              </a: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u="sng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https://forum.earthdata.nasa.gov/</a:t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66092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rgbClr val="36609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ASDC User Support</a:t>
              </a:r>
              <a:r>
                <a:rPr lang="en-US" sz="1800">
                  <a:solidFill>
                    <a:srgbClr val="0070C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4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support-asdc@earthdata.nasa.gov</a:t>
              </a:r>
              <a:endParaRPr/>
            </a:p>
          </p:txBody>
        </p:sp>
        <p:sp>
          <p:nvSpPr>
            <p:cNvPr id="367" name="Google Shape;367;p10"/>
            <p:cNvSpPr/>
            <p:nvPr/>
          </p:nvSpPr>
          <p:spPr>
            <a:xfrm>
              <a:off x="155671" y="5093983"/>
              <a:ext cx="40453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User Support and Other Resources</a:t>
              </a:r>
              <a:endParaRPr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8" name="Google Shape;368;p10"/>
          <p:cNvPicPr preferRelativeResize="0"/>
          <p:nvPr/>
        </p:nvPicPr>
        <p:blipFill rotWithShape="1">
          <a:blip r:embed="rId9">
            <a:alphaModFix/>
          </a:blip>
          <a:srcRect t="15007" r="1818" b="5800"/>
          <a:stretch/>
        </p:blipFill>
        <p:spPr>
          <a:xfrm>
            <a:off x="6096000" y="1079969"/>
            <a:ext cx="6010750" cy="272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10"/>
          <p:cNvGrpSpPr/>
          <p:nvPr/>
        </p:nvGrpSpPr>
        <p:grpSpPr>
          <a:xfrm>
            <a:off x="6073262" y="3834735"/>
            <a:ext cx="6802208" cy="3023270"/>
            <a:chOff x="6134512" y="3397672"/>
            <a:chExt cx="6971343" cy="3569132"/>
          </a:xfrm>
        </p:grpSpPr>
        <p:pic>
          <p:nvPicPr>
            <p:cNvPr id="370" name="Google Shape;370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191196" y="4341523"/>
              <a:ext cx="5804824" cy="2625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10"/>
            <p:cNvSpPr txBox="1"/>
            <p:nvPr/>
          </p:nvSpPr>
          <p:spPr>
            <a:xfrm>
              <a:off x="6134512" y="3703208"/>
              <a:ext cx="6971343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TEMPO data can be served directly through the EPA RSIG. </a:t>
              </a:r>
              <a:r>
                <a:rPr lang="en-US" sz="1400" i="1" u="sng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https://www.epa.gov/hesc/remote-sensing-information-gateway</a:t>
              </a:r>
              <a:endParaRPr sz="14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2" name="Google Shape;372;p10"/>
            <p:cNvSpPr txBox="1"/>
            <p:nvPr/>
          </p:nvSpPr>
          <p:spPr>
            <a:xfrm>
              <a:off x="6143523" y="3397672"/>
              <a:ext cx="6339254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EPA</a:t>
              </a:r>
              <a:r>
                <a:rPr lang="en-US" sz="1800">
                  <a:solidFill>
                    <a:srgbClr val="36609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RSIG3D Gateway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" name="Google Shape;373;p10"/>
          <p:cNvSpPr txBox="1"/>
          <p:nvPr/>
        </p:nvSpPr>
        <p:spPr>
          <a:xfrm>
            <a:off x="45030" y="6564169"/>
            <a:ext cx="47520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Slides from Jeff Walters, Tim Larson at TEMPO STM 2020 &amp; EAWNov2021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83982" cy="97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Arial Rounded"/>
                <a:ea typeface="Arial Rounded"/>
                <a:cs typeface="Arial Rounded"/>
                <a:sym typeface="Arial Rounded"/>
              </a:rPr>
              <a:t>Commissioning Timeline &amp; </a:t>
            </a:r>
            <a:br>
              <a:rPr lang="en-US" sz="3200" b="1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3200" b="1">
                <a:latin typeface="Arial Rounded"/>
                <a:ea typeface="Arial Rounded"/>
                <a:cs typeface="Arial Rounded"/>
                <a:sym typeface="Arial Rounded"/>
              </a:rPr>
              <a:t>Data Release Plan</a:t>
            </a:r>
            <a:endParaRPr/>
          </a:p>
        </p:txBody>
      </p:sp>
      <p:graphicFrame>
        <p:nvGraphicFramePr>
          <p:cNvPr id="380" name="Google Shape;380;p11"/>
          <p:cNvGraphicFramePr/>
          <p:nvPr/>
        </p:nvGraphicFramePr>
        <p:xfrm>
          <a:off x="134773" y="3822493"/>
          <a:ext cx="5751100" cy="2684220"/>
        </p:xfrm>
        <a:graphic>
          <a:graphicData uri="http://schemas.openxmlformats.org/drawingml/2006/table">
            <a:tbl>
              <a:tblPr firstRow="1" firstCol="1" bandRow="1">
                <a:noFill/>
                <a:tableStyleId>{E0DC333D-3754-43DE-B946-33F477848E6B}</a:tableStyleId>
              </a:tblPr>
              <a:tblGrid>
                <a:gridCol w="262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Activity</a:t>
                      </a:r>
                      <a:endParaRPr sz="2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Intelsat</a:t>
                      </a: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LEOP: Orbit Transfer</a:t>
                      </a:r>
                      <a:endParaRPr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Weeks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Spacecraft Bus IOT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Week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Payload IOT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Weeks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Drift to Location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Weeks (TBD) </a:t>
                      </a: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60º drift to 91ºW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Commercial Services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(Onboarding Customers)</a:t>
                      </a:r>
                      <a:endParaRPr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Week</a:t>
                      </a:r>
                      <a:endParaRPr sz="1700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TEMPO Commissioning Begins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Expect L+12 Weeks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1" name="Google Shape;381;p11"/>
          <p:cNvSpPr/>
          <p:nvPr/>
        </p:nvSpPr>
        <p:spPr>
          <a:xfrm>
            <a:off x="2341378" y="2538458"/>
            <a:ext cx="8156844" cy="320040"/>
          </a:xfrm>
          <a:prstGeom prst="rect">
            <a:avLst/>
          </a:prstGeom>
          <a:solidFill>
            <a:srgbClr val="ADBB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 Commissioning</a:t>
            </a:r>
            <a:endParaRPr/>
          </a:p>
        </p:txBody>
      </p:sp>
      <p:sp>
        <p:nvSpPr>
          <p:cNvPr id="382" name="Google Shape;382;p11"/>
          <p:cNvSpPr/>
          <p:nvPr/>
        </p:nvSpPr>
        <p:spPr>
          <a:xfrm>
            <a:off x="209723" y="2536257"/>
            <a:ext cx="2133336" cy="64008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S/C Activity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(TEMPO Off)</a:t>
            </a:r>
            <a:endParaRPr/>
          </a:p>
        </p:txBody>
      </p:sp>
      <p:sp>
        <p:nvSpPr>
          <p:cNvPr id="383" name="Google Shape;383;p11"/>
          <p:cNvSpPr/>
          <p:nvPr/>
        </p:nvSpPr>
        <p:spPr>
          <a:xfrm>
            <a:off x="2343393" y="2854923"/>
            <a:ext cx="3291840" cy="320040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Activation</a:t>
            </a:r>
            <a:endParaRPr/>
          </a:p>
        </p:txBody>
      </p:sp>
      <p:cxnSp>
        <p:nvCxnSpPr>
          <p:cNvPr id="384" name="Google Shape;384;p11"/>
          <p:cNvCxnSpPr/>
          <p:nvPr/>
        </p:nvCxnSpPr>
        <p:spPr>
          <a:xfrm>
            <a:off x="2341378" y="1909654"/>
            <a:ext cx="0" cy="12743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5" name="Google Shape;385;p11"/>
          <p:cNvSpPr/>
          <p:nvPr/>
        </p:nvSpPr>
        <p:spPr>
          <a:xfrm>
            <a:off x="209723" y="2261937"/>
            <a:ext cx="4580362" cy="27432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Outgassing</a:t>
            </a:r>
            <a:endParaRPr/>
          </a:p>
        </p:txBody>
      </p:sp>
      <p:sp>
        <p:nvSpPr>
          <p:cNvPr id="386" name="Google Shape;386;p11"/>
          <p:cNvSpPr/>
          <p:nvPr/>
        </p:nvSpPr>
        <p:spPr>
          <a:xfrm>
            <a:off x="5635233" y="2853989"/>
            <a:ext cx="4847544" cy="320040"/>
          </a:xfrm>
          <a:prstGeom prst="rect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Instrument Characterization and Analysis</a:t>
            </a:r>
            <a:endParaRPr/>
          </a:p>
        </p:txBody>
      </p:sp>
      <p:cxnSp>
        <p:nvCxnSpPr>
          <p:cNvPr id="387" name="Google Shape;387;p11"/>
          <p:cNvCxnSpPr/>
          <p:nvPr/>
        </p:nvCxnSpPr>
        <p:spPr>
          <a:xfrm flipH="1">
            <a:off x="209723" y="1893362"/>
            <a:ext cx="8018" cy="128066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8" name="Google Shape;388;p11"/>
          <p:cNvCxnSpPr/>
          <p:nvPr/>
        </p:nvCxnSpPr>
        <p:spPr>
          <a:xfrm flipH="1">
            <a:off x="5543652" y="1886333"/>
            <a:ext cx="6014" cy="128066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9" name="Google Shape;389;p11"/>
          <p:cNvSpPr/>
          <p:nvPr/>
        </p:nvSpPr>
        <p:spPr>
          <a:xfrm>
            <a:off x="10481632" y="2271420"/>
            <a:ext cx="1648327" cy="1165137"/>
          </a:xfrm>
          <a:prstGeom prst="rightArrow">
            <a:avLst>
              <a:gd name="adj1" fmla="val 54761"/>
              <a:gd name="adj2" fmla="val 48734"/>
            </a:avLst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0" name="Google Shape;390;p11"/>
          <p:cNvCxnSpPr/>
          <p:nvPr/>
        </p:nvCxnSpPr>
        <p:spPr>
          <a:xfrm flipH="1">
            <a:off x="10485565" y="1893364"/>
            <a:ext cx="8018" cy="128066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1" name="Google Shape;391;p11"/>
          <p:cNvSpPr txBox="1"/>
          <p:nvPr/>
        </p:nvSpPr>
        <p:spPr>
          <a:xfrm rot="-2400000">
            <a:off x="10307114" y="1405488"/>
            <a:ext cx="8178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PLAR</a:t>
            </a:r>
            <a:endParaRPr/>
          </a:p>
        </p:txBody>
      </p:sp>
      <p:sp>
        <p:nvSpPr>
          <p:cNvPr id="392" name="Google Shape;392;p11"/>
          <p:cNvSpPr/>
          <p:nvPr/>
        </p:nvSpPr>
        <p:spPr>
          <a:xfrm>
            <a:off x="10487816" y="2538458"/>
            <a:ext cx="1232953" cy="62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Nominal Operations</a:t>
            </a:r>
            <a:endParaRPr/>
          </a:p>
        </p:txBody>
      </p:sp>
      <p:sp>
        <p:nvSpPr>
          <p:cNvPr id="393" name="Google Shape;393;p11"/>
          <p:cNvSpPr txBox="1"/>
          <p:nvPr/>
        </p:nvSpPr>
        <p:spPr>
          <a:xfrm>
            <a:off x="2352626" y="1904726"/>
            <a:ext cx="1408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L+88 days</a:t>
            </a:r>
            <a:endParaRPr/>
          </a:p>
        </p:txBody>
      </p:sp>
      <p:sp>
        <p:nvSpPr>
          <p:cNvPr id="394" name="Google Shape;394;p11"/>
          <p:cNvSpPr txBox="1"/>
          <p:nvPr/>
        </p:nvSpPr>
        <p:spPr>
          <a:xfrm>
            <a:off x="5497876" y="1893364"/>
            <a:ext cx="15642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L+120 days</a:t>
            </a:r>
            <a:endParaRPr/>
          </a:p>
        </p:txBody>
      </p:sp>
      <p:sp>
        <p:nvSpPr>
          <p:cNvPr id="395" name="Google Shape;395;p11"/>
          <p:cNvSpPr txBox="1"/>
          <p:nvPr/>
        </p:nvSpPr>
        <p:spPr>
          <a:xfrm>
            <a:off x="10454485" y="1886361"/>
            <a:ext cx="15642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L+178 days</a:t>
            </a:r>
            <a:endParaRPr/>
          </a:p>
        </p:txBody>
      </p:sp>
      <p:sp>
        <p:nvSpPr>
          <p:cNvPr id="396" name="Google Shape;396;p11"/>
          <p:cNvSpPr txBox="1"/>
          <p:nvPr/>
        </p:nvSpPr>
        <p:spPr>
          <a:xfrm>
            <a:off x="147220" y="1905514"/>
            <a:ext cx="6238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L+0</a:t>
            </a:r>
            <a:endParaRPr/>
          </a:p>
        </p:txBody>
      </p:sp>
      <p:grpSp>
        <p:nvGrpSpPr>
          <p:cNvPr id="397" name="Google Shape;397;p11"/>
          <p:cNvGrpSpPr/>
          <p:nvPr/>
        </p:nvGrpSpPr>
        <p:grpSpPr>
          <a:xfrm rot="410590">
            <a:off x="1505044" y="2161421"/>
            <a:ext cx="645951" cy="1125577"/>
            <a:chOff x="2368500" y="2879498"/>
            <a:chExt cx="624357" cy="649800"/>
          </a:xfrm>
        </p:grpSpPr>
        <p:sp>
          <p:nvSpPr>
            <p:cNvPr id="398" name="Google Shape;398;p11"/>
            <p:cNvSpPr/>
            <p:nvPr/>
          </p:nvSpPr>
          <p:spPr>
            <a:xfrm>
              <a:off x="2493544" y="2879498"/>
              <a:ext cx="499311" cy="649706"/>
            </a:xfrm>
            <a:prstGeom prst="parallelogram">
              <a:avLst>
                <a:gd name="adj" fmla="val 4758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9" name="Google Shape;399;p11"/>
            <p:cNvCxnSpPr>
              <a:stCxn id="398" idx="0"/>
            </p:cNvCxnSpPr>
            <p:nvPr/>
          </p:nvCxnSpPr>
          <p:spPr>
            <a:xfrm rot="-247289" flipH="1">
              <a:off x="2430564" y="2886778"/>
              <a:ext cx="375672" cy="63524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0" name="Google Shape;400;p11"/>
            <p:cNvCxnSpPr/>
            <p:nvPr/>
          </p:nvCxnSpPr>
          <p:spPr>
            <a:xfrm flipH="1">
              <a:off x="2743200" y="2879498"/>
              <a:ext cx="249656" cy="64970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01" name="Google Shape;401;p11"/>
          <p:cNvSpPr txBox="1"/>
          <p:nvPr/>
        </p:nvSpPr>
        <p:spPr>
          <a:xfrm rot="-2400000">
            <a:off x="72298" y="1336061"/>
            <a:ext cx="96372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endParaRPr/>
          </a:p>
        </p:txBody>
      </p:sp>
      <p:sp>
        <p:nvSpPr>
          <p:cNvPr id="402" name="Google Shape;402;p11"/>
          <p:cNvSpPr txBox="1"/>
          <p:nvPr/>
        </p:nvSpPr>
        <p:spPr>
          <a:xfrm rot="-2400000">
            <a:off x="2180583" y="1036038"/>
            <a:ext cx="125951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 On</a:t>
            </a:r>
            <a:endParaRPr/>
          </a:p>
        </p:txBody>
      </p:sp>
      <p:sp>
        <p:nvSpPr>
          <p:cNvPr id="403" name="Google Shape;403;p11"/>
          <p:cNvSpPr txBox="1"/>
          <p:nvPr/>
        </p:nvSpPr>
        <p:spPr>
          <a:xfrm rot="-2400000">
            <a:off x="5339298" y="1290257"/>
            <a:ext cx="124534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Light</a:t>
            </a:r>
            <a:endParaRPr/>
          </a:p>
        </p:txBody>
      </p:sp>
      <p:sp>
        <p:nvSpPr>
          <p:cNvPr id="404" name="Google Shape;404;p11"/>
          <p:cNvSpPr txBox="1"/>
          <p:nvPr/>
        </p:nvSpPr>
        <p:spPr>
          <a:xfrm>
            <a:off x="1160831" y="3277107"/>
            <a:ext cx="7915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*L+# days are approximate and will be refined as we finalize commissioning details</a:t>
            </a:r>
            <a:endParaRPr/>
          </a:p>
        </p:txBody>
      </p:sp>
      <p:sp>
        <p:nvSpPr>
          <p:cNvPr id="405" name="Google Shape;405;p11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6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1"/>
          <p:cNvSpPr txBox="1"/>
          <p:nvPr/>
        </p:nvSpPr>
        <p:spPr>
          <a:xfrm>
            <a:off x="5885885" y="3820185"/>
            <a:ext cx="6298097" cy="25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1800"/>
              <a:buFont typeface="Noto Sans Symbols"/>
              <a:buChar char="❑"/>
            </a:pPr>
            <a:r>
              <a:rPr lang="en-US" sz="1800" b="1" i="0" u="none" strike="noStrike" cap="none">
                <a:solidFill>
                  <a:srgbClr val="4BAC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TEMPO commissioning: </a:t>
            </a:r>
            <a:r>
              <a:rPr lang="en-US" sz="1800" b="1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06/15-9/15/2023, first light ~7/15/2023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ACC6"/>
              </a:buClr>
              <a:buSzPts val="1800"/>
              <a:buFont typeface="Noto Sans Symbols"/>
              <a:buChar char="❑"/>
            </a:pPr>
            <a:r>
              <a:rPr lang="en-US" sz="1800" b="1" i="0" u="none" strike="noStrike" cap="none">
                <a:solidFill>
                  <a:srgbClr val="4BAC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Nominal operation after PLAR: </a:t>
            </a:r>
            <a:r>
              <a:rPr lang="en-US" sz="1800" b="1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~9/15/2023</a:t>
            </a:r>
            <a:endParaRPr/>
          </a:p>
          <a:p>
            <a:pPr marL="285750" marR="0" lvl="0" indent="-285750" algn="l" rtl="0">
              <a:spcBef>
                <a:spcPts val="450"/>
              </a:spcBef>
              <a:spcAft>
                <a:spcPts val="0"/>
              </a:spcAft>
              <a:buClr>
                <a:srgbClr val="4BACC6"/>
              </a:buClr>
              <a:buSzPts val="1800"/>
              <a:buFont typeface="Noto Sans Symbols"/>
              <a:buChar char="❑"/>
            </a:pPr>
            <a:r>
              <a:rPr lang="en-US" sz="1800" b="1" i="0" u="none" strike="noStrike" cap="none">
                <a:solidFill>
                  <a:srgbClr val="4BAC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 for initial public release of baseline products at ASDC (L1b in ~4 mons, L2/3 in ~6 mons after PLAR):       </a:t>
            </a: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L1b, </a:t>
            </a:r>
            <a:r>
              <a:rPr lang="en-US" sz="1800" b="1" i="0" u="none" strike="noStrike" cap="non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1/2024;</a:t>
            </a:r>
            <a:r>
              <a:rPr lang="en-US" sz="18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L2/3, 3/2024</a:t>
            </a:r>
            <a:endParaRPr sz="1800" b="1" i="0" u="none" strike="noStrike" cap="none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4BACC6"/>
              </a:buClr>
              <a:buSzPts val="1800"/>
              <a:buFont typeface="Noto Sans Symbols"/>
              <a:buChar char="❑"/>
            </a:pPr>
            <a:r>
              <a:rPr lang="en-US" sz="1800" b="1" i="0" u="none" strike="noStrike" cap="none">
                <a:solidFill>
                  <a:srgbClr val="4BAC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baseline data products to validation team priori to the public release via ASDC.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2" descr="Chart, surfac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20" y="2974307"/>
            <a:ext cx="3638889" cy="240907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2"/>
          <p:cNvSpPr txBox="1">
            <a:spLocks noGrp="1"/>
          </p:cNvSpPr>
          <p:nvPr>
            <p:ph type="title"/>
          </p:nvPr>
        </p:nvSpPr>
        <p:spPr>
          <a:xfrm>
            <a:off x="2796745" y="333183"/>
            <a:ext cx="6845643" cy="56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TEMPO Validation Plan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413" name="Google Shape;413;p12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14" name="Google Shape;414;p12"/>
          <p:cNvSpPr txBox="1"/>
          <p:nvPr/>
        </p:nvSpPr>
        <p:spPr>
          <a:xfrm>
            <a:off x="51064" y="1009142"/>
            <a:ext cx="12205163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TEMPO PLRA has a bare minimum validation requirements (3 Pandoras, 1 month per season)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Jim Szykman is leading development of best-of-effort basis validation plan: beta, provisional, full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Use satellite observations (i.e., LEO and EPIC/DSCOVR) for cross validations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Pandora &amp; Pandonia Global Network (PGN): validate NO</a:t>
            </a:r>
            <a:r>
              <a:rPr lang="en-US" sz="20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, HCHO, total O</a:t>
            </a:r>
            <a:r>
              <a:rPr lang="en-US" sz="20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and diurnal variation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TOLNet: 8 LIDAR instruments by time of launch to validate tropospheric O</a:t>
            </a:r>
            <a:r>
              <a:rPr lang="en-US" sz="20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&amp; 0-2 km O</a:t>
            </a:r>
            <a:r>
              <a:rPr lang="en-US" sz="20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lang="en-US" sz="20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diurnal variation</a:t>
            </a:r>
            <a:endParaRPr sz="1800" b="1">
              <a:solidFill>
                <a:srgbClr val="0000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2"/>
          <p:cNvSpPr txBox="1"/>
          <p:nvPr/>
        </p:nvSpPr>
        <p:spPr>
          <a:xfrm>
            <a:off x="51064" y="5572526"/>
            <a:ext cx="1208193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Airborne instruments: GEO-TASO, GCAS, HSRL-2, SeaRey UAV </a:t>
            </a:r>
            <a:endParaRPr sz="2000" b="1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Other instruments: ozonesonde, MAXDOAS, FTIR, Dobson/Brewer, AERONET, …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Planned flight campaigns like STAQS, AEROMMA, GOTHAAM during June-Aug 2003, provide integrated approaches linking TEMPO Science, Applications, and Validation</a:t>
            </a:r>
            <a:endParaRPr/>
          </a:p>
        </p:txBody>
      </p:sp>
      <p:sp>
        <p:nvSpPr>
          <p:cNvPr id="416" name="Google Shape;416;p12"/>
          <p:cNvSpPr txBox="1"/>
          <p:nvPr/>
        </p:nvSpPr>
        <p:spPr>
          <a:xfrm>
            <a:off x="8444947" y="2781477"/>
            <a:ext cx="35856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www-air.larc.nasa.gov/missions/TOLNet/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12"/>
          <p:cNvGrpSpPr/>
          <p:nvPr/>
        </p:nvGrpSpPr>
        <p:grpSpPr>
          <a:xfrm>
            <a:off x="119202" y="2724654"/>
            <a:ext cx="11701482" cy="2824742"/>
            <a:chOff x="355747" y="2842062"/>
            <a:chExt cx="11701482" cy="2824742"/>
          </a:xfrm>
        </p:grpSpPr>
        <p:pic>
          <p:nvPicPr>
            <p:cNvPr id="418" name="Google Shape;418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45643" y="2871410"/>
              <a:ext cx="4130150" cy="27953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9" name="Google Shape;419;p12"/>
            <p:cNvGrpSpPr/>
            <p:nvPr/>
          </p:nvGrpSpPr>
          <p:grpSpPr>
            <a:xfrm>
              <a:off x="355747" y="2842062"/>
              <a:ext cx="11701482" cy="2820398"/>
              <a:chOff x="355747" y="2842062"/>
              <a:chExt cx="11701482" cy="2820398"/>
            </a:xfrm>
          </p:grpSpPr>
          <p:pic>
            <p:nvPicPr>
              <p:cNvPr id="420" name="Google Shape;420;p12" descr="Chart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92182" y="3253381"/>
                <a:ext cx="3165047" cy="24090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1" name="Google Shape;421;p12"/>
              <p:cNvSpPr txBox="1"/>
              <p:nvPr/>
            </p:nvSpPr>
            <p:spPr>
              <a:xfrm>
                <a:off x="6510718" y="3264913"/>
                <a:ext cx="247979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Nowlan et al. (2018) GCAS, DISCOVER-AQ, Texas, Sep 2013</a:t>
                </a:r>
                <a:endParaRPr/>
              </a:p>
            </p:txBody>
          </p:sp>
          <p:sp>
            <p:nvSpPr>
              <p:cNvPr id="422" name="Google Shape;422;p12"/>
              <p:cNvSpPr txBox="1"/>
              <p:nvPr/>
            </p:nvSpPr>
            <p:spPr>
              <a:xfrm>
                <a:off x="355747" y="2842062"/>
                <a:ext cx="398419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https://www.pandonia-global-network.org/</a:t>
                </a:r>
                <a:endParaRPr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2"/>
              <p:cNvSpPr txBox="1"/>
              <p:nvPr/>
            </p:nvSpPr>
            <p:spPr>
              <a:xfrm>
                <a:off x="418779" y="4852523"/>
                <a:ext cx="365065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0000A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~60 PGNs in TEMPO FoR, ~20 to add in 2 years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EFE">
                <a:alpha val="74901"/>
              </a:srgbClr>
            </a:gs>
            <a:gs pos="75000">
              <a:srgbClr val="FEFEFE">
                <a:alpha val="74901"/>
              </a:srgbClr>
            </a:gs>
            <a:gs pos="100000">
              <a:srgbClr val="79A0CD">
                <a:alpha val="74901"/>
              </a:srgbClr>
            </a:gs>
          </a:gsLst>
          <a:lin ang="16200000" scaled="0"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" descr="Image result for tempo satellite mission"/>
          <p:cNvSpPr/>
          <p:nvPr/>
        </p:nvSpPr>
        <p:spPr>
          <a:xfrm>
            <a:off x="129645" y="-120385"/>
            <a:ext cx="254000" cy="25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38100" rIns="762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0" name="Google Shape;430;p13"/>
          <p:cNvGraphicFramePr/>
          <p:nvPr/>
        </p:nvGraphicFramePr>
        <p:xfrm>
          <a:off x="35970" y="968654"/>
          <a:ext cx="12120050" cy="5919525"/>
        </p:xfrm>
        <a:graphic>
          <a:graphicData uri="http://schemas.openxmlformats.org/drawingml/2006/table">
            <a:tbl>
              <a:tblPr firstRow="1" bandRow="1">
                <a:noFill/>
                <a:tableStyleId>{E2DD7354-5F95-4D67-A51C-287E827058AB}</a:tableStyleId>
              </a:tblPr>
              <a:tblGrid>
                <a:gridCol w="606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NORMAL TIME RESOLUTION STUDIES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Volcanoes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Air quality and health 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Socio-economic studies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Ultraviolet exposure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National pollution inventories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Biomass burning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Regional and local transport of pollutants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Synergistic GOES-16/17 Products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Sea breeze studies for Florida and Cuba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Advanced aerosol products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Transboundary pollution gradients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Soil NO</a:t>
                      </a:r>
                      <a:r>
                        <a:rPr lang="en-US" sz="1500" b="1" u="none" strike="noStrike" cap="none" baseline="-25000"/>
                        <a:t>x</a:t>
                      </a:r>
                      <a:r>
                        <a:rPr lang="en-US" sz="1500" b="1" u="none" strike="noStrike" cap="none"/>
                        <a:t> after fertilizer application and after rainfall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Transatlantic dust transport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Solar-induced fluorescence from chlorophyll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HIGH TIME RESOLUTION EXPERIMENTS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Foliage studies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Lightning NO</a:t>
                      </a:r>
                      <a:r>
                        <a:rPr lang="en-US" sz="1500" b="1" u="none" strike="noStrike" cap="none" baseline="-25000"/>
                        <a:t>x</a:t>
                      </a:r>
                      <a:endParaRPr sz="1500" b="1" u="none" strike="noStrike" cap="none"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Mapping NO</a:t>
                      </a:r>
                      <a:r>
                        <a:rPr lang="en-US" sz="1500" b="1" u="none" strike="noStrike" cap="none" baseline="-25000"/>
                        <a:t>2</a:t>
                      </a:r>
                      <a:r>
                        <a:rPr lang="en-US" sz="1500" b="1" u="none" strike="noStrike" cap="none"/>
                        <a:t> and SO</a:t>
                      </a:r>
                      <a:r>
                        <a:rPr lang="en-US" sz="1500" b="1" u="none" strike="noStrike" cap="none" baseline="-25000"/>
                        <a:t>2</a:t>
                      </a:r>
                      <a:r>
                        <a:rPr lang="en-US" sz="1500" b="1" u="none" strike="noStrike" cap="none"/>
                        <a:t> dry deposition at high resolution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Morning and evening higher-frequency scans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Crop and forest damage from ground-level ozone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Dwell-time studies and temporal selection to improve detection limits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1250"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Halogen oxide studies in coastal and lake regions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Exploring the value of TEMPO in assessing pollution transport during upslope flows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Air pollution from oil and gas fields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Tidal effects on estuarine circulation and outflow plumes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Night light measurements resolving lighting type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Air quality responses to sudden changes in emissions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/>
                        <a:t>Ship tracks, drilling platform plumes, and other concentrated sources.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Cloud field correlation with pollution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650"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Water vapor studies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u="none" strike="noStrike" cap="none"/>
                        <a:t>Agricultural soil NO</a:t>
                      </a:r>
                      <a:r>
                        <a:rPr lang="en-US" sz="1500" b="1" u="none" strike="noStrike" cap="none" baseline="-25000"/>
                        <a:t>x</a:t>
                      </a:r>
                      <a:r>
                        <a:rPr lang="en-US" sz="1500" b="1" u="none" strike="noStrike" cap="none"/>
                        <a:t> emissions and air quality</a:t>
                      </a:r>
                      <a:endParaRPr/>
                    </a:p>
                  </a:txBody>
                  <a:tcPr marL="121925" marR="121925" marT="60950" marB="609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31" name="Google Shape;431;p13"/>
          <p:cNvSpPr txBox="1">
            <a:spLocks noGrp="1"/>
          </p:cNvSpPr>
          <p:nvPr>
            <p:ph type="sldNum" idx="12"/>
          </p:nvPr>
        </p:nvSpPr>
        <p:spPr>
          <a:xfrm>
            <a:off x="11051145" y="6365294"/>
            <a:ext cx="10153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3"/>
          <p:cNvSpPr txBox="1">
            <a:spLocks noGrp="1"/>
          </p:cNvSpPr>
          <p:nvPr>
            <p:ph type="body" idx="1"/>
          </p:nvPr>
        </p:nvSpPr>
        <p:spPr>
          <a:xfrm>
            <a:off x="504092" y="1"/>
            <a:ext cx="11183816" cy="96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30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TEMPO Green Paper: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30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Chemistry Experiments with TEMPO</a:t>
            </a:r>
            <a:endParaRPr/>
          </a:p>
        </p:txBody>
      </p:sp>
      <p:sp>
        <p:nvSpPr>
          <p:cNvPr id="433" name="Google Shape;433;p13"/>
          <p:cNvSpPr txBox="1"/>
          <p:nvPr/>
        </p:nvSpPr>
        <p:spPr>
          <a:xfrm>
            <a:off x="1870487" y="1224127"/>
            <a:ext cx="437162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The TEMPO Green Paper living document at http://</a:t>
            </a:r>
            <a:r>
              <a:rPr lang="en-US" sz="2000" b="1" i="0" u="none" strike="noStrike" cap="none" dirty="0" err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tempo.si.edu</a:t>
            </a:r>
            <a:r>
              <a:rPr lang="en-US" sz="2000" b="1" i="0" u="none" strike="noStrike" cap="none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000" b="1" i="0" u="none" strike="noStrike" cap="none" dirty="0" err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publications.html</a:t>
            </a:r>
            <a:endParaRPr sz="2000" b="1" i="0" u="none" strike="noStrike" cap="none" dirty="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3"/>
          <p:cNvSpPr txBox="1"/>
          <p:nvPr/>
        </p:nvSpPr>
        <p:spPr>
          <a:xfrm>
            <a:off x="9455774" y="968653"/>
            <a:ext cx="271989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Early Adopters are key to building the TEMPO Green Paper!</a:t>
            </a:r>
            <a:endParaRPr/>
          </a:p>
        </p:txBody>
      </p:sp>
      <p:sp>
        <p:nvSpPr>
          <p:cNvPr id="435" name="Google Shape;435;p13"/>
          <p:cNvSpPr txBox="1"/>
          <p:nvPr/>
        </p:nvSpPr>
        <p:spPr>
          <a:xfrm>
            <a:off x="9455648" y="1977376"/>
            <a:ext cx="2798819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High-time special observations</a:t>
            </a: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can be requested at:</a:t>
            </a:r>
            <a:endParaRPr sz="2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https://weather.msfc.nasa.gov/tempo/green_paper.html</a:t>
            </a:r>
            <a:endParaRPr sz="1600" b="1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1" name="Google Shape;441;p14"/>
          <p:cNvGrpSpPr/>
          <p:nvPr/>
        </p:nvGrpSpPr>
        <p:grpSpPr>
          <a:xfrm>
            <a:off x="1075267" y="1076691"/>
            <a:ext cx="10041466" cy="5559710"/>
            <a:chOff x="114625" y="1111207"/>
            <a:chExt cx="11763190" cy="5647337"/>
          </a:xfrm>
        </p:grpSpPr>
        <p:pic>
          <p:nvPicPr>
            <p:cNvPr id="442" name="Google Shape;44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40583" y="1113599"/>
              <a:ext cx="1362176" cy="1335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14" descr="e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14070" y="2746115"/>
              <a:ext cx="1086612" cy="11830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14" descr="noaa_log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8032" y="2711258"/>
              <a:ext cx="1182116" cy="1182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14" descr="ucseal_540_139.eps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90013" y="2513109"/>
              <a:ext cx="1150747" cy="1150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14" descr="UMBC_Seal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00347" y="4027964"/>
              <a:ext cx="1168400" cy="116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14" descr="logo_lar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41299" y="2567342"/>
              <a:ext cx="1454147" cy="1313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14" descr="Carr-logo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089407" y="5089743"/>
              <a:ext cx="1489036" cy="925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14" descr="homepage.png"/>
            <p:cNvPicPr preferRelativeResize="0"/>
            <p:nvPr/>
          </p:nvPicPr>
          <p:blipFill rotWithShape="1">
            <a:blip r:embed="rId10">
              <a:alphaModFix/>
            </a:blip>
            <a:srcRect l="1928" t="10063" r="72155" b="8352"/>
            <a:stretch/>
          </p:blipFill>
          <p:spPr>
            <a:xfrm>
              <a:off x="8339453" y="4962192"/>
              <a:ext cx="1228125" cy="114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14" descr="ncar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276475" y="5002591"/>
              <a:ext cx="1467845" cy="999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14" descr="slu_4c.eps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301462" y="2202701"/>
              <a:ext cx="1188788" cy="1636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14" descr="new-uah-logo.jpg"/>
            <p:cNvPicPr preferRelativeResize="0"/>
            <p:nvPr/>
          </p:nvPicPr>
          <p:blipFill rotWithShape="1">
            <a:blip r:embed="rId13">
              <a:alphaModFix/>
            </a:blip>
            <a:srcRect l="5089" t="12483" r="4605" b="11596"/>
            <a:stretch/>
          </p:blipFill>
          <p:spPr>
            <a:xfrm>
              <a:off x="4333410" y="2755729"/>
              <a:ext cx="1905382" cy="800924"/>
            </a:xfrm>
            <a:prstGeom prst="rect">
              <a:avLst/>
            </a:prstGeom>
            <a:solidFill>
              <a:srgbClr val="FCECE7">
                <a:alpha val="0"/>
              </a:srgbClr>
            </a:solidFill>
            <a:ln>
              <a:noFill/>
            </a:ln>
          </p:spPr>
        </p:pic>
        <p:pic>
          <p:nvPicPr>
            <p:cNvPr id="453" name="Google Shape;453;p14" descr="escudounam_azul_m2008_jpg.jp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3267" y="4052111"/>
              <a:ext cx="945804" cy="1120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14" descr="LOGO_INECC_2014.svg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4625" y="5383915"/>
              <a:ext cx="1523886" cy="589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1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51826" y="3893374"/>
              <a:ext cx="1792572" cy="1020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1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210525" y="6259503"/>
              <a:ext cx="6075749" cy="427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1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05619" y="6113104"/>
              <a:ext cx="1532484" cy="324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14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826195" y="3800951"/>
              <a:ext cx="1051620" cy="1051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1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9505427" y="3840655"/>
              <a:ext cx="1007278" cy="1007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1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726756" y="5840715"/>
              <a:ext cx="1099439" cy="917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14"/>
            <p:cNvPicPr preferRelativeResize="0"/>
            <p:nvPr/>
          </p:nvPicPr>
          <p:blipFill rotWithShape="1">
            <a:blip r:embed="rId22">
              <a:alphaModFix/>
            </a:blip>
            <a:srcRect l="11328" r="14978" b="35467"/>
            <a:stretch/>
          </p:blipFill>
          <p:spPr>
            <a:xfrm>
              <a:off x="7912950" y="2567341"/>
              <a:ext cx="1221742" cy="1179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14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349203" y="4145957"/>
              <a:ext cx="1930400" cy="69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14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946122" y="5362436"/>
              <a:ext cx="1139088" cy="114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14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3504426" y="5009270"/>
              <a:ext cx="1871861" cy="1110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14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850162" y="4172809"/>
              <a:ext cx="2022332" cy="679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14" descr="WUSL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0775131" y="2348285"/>
              <a:ext cx="1061808" cy="1061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14"/>
            <p:cNvSpPr/>
            <p:nvPr/>
          </p:nvSpPr>
          <p:spPr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6096000" y="3429000"/>
              <a:ext cx="304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526354" y="2266868"/>
              <a:ext cx="304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0" name="Google Shape;470;p14" descr="Maxar - Space Foundation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208521" y="1111207"/>
              <a:ext cx="2413912" cy="434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4" descr="One Global Network for a Hyper-connected World | Intelsat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7272898" y="1743935"/>
              <a:ext cx="2328035" cy="612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4" descr="NASA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253267" y="1321300"/>
              <a:ext cx="1448483" cy="1143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14" descr="Smithsonian Astrophysical Observatory (SAO) | Office of Fellowships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1700270" y="1352779"/>
              <a:ext cx="1149892" cy="1143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4" descr="Center for Astrophysics | Harvard &amp; Smithsonian – Cambridge Science Festival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3360196" y="1488771"/>
              <a:ext cx="1585510" cy="679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4" descr="SpaceX"/>
            <p:cNvPicPr preferRelativeResize="0"/>
            <p:nvPr/>
          </p:nvPicPr>
          <p:blipFill rotWithShape="1">
            <a:blip r:embed="rId33">
              <a:alphaModFix/>
            </a:blip>
            <a:srcRect l="9762" t="36008" r="7672" b="31026"/>
            <a:stretch/>
          </p:blipFill>
          <p:spPr>
            <a:xfrm>
              <a:off x="10106695" y="1429433"/>
              <a:ext cx="1362176" cy="5438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14"/>
          <p:cNvSpPr txBox="1"/>
          <p:nvPr/>
        </p:nvSpPr>
        <p:spPr>
          <a:xfrm>
            <a:off x="2851889" y="-527"/>
            <a:ext cx="74485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We are on track to be ready for the TEMPO launch in March 2023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5"/>
          <p:cNvSpPr txBox="1">
            <a:spLocks noGrp="1"/>
          </p:cNvSpPr>
          <p:nvPr>
            <p:ph type="title"/>
          </p:nvPr>
        </p:nvSpPr>
        <p:spPr>
          <a:xfrm>
            <a:off x="3428949" y="13818"/>
            <a:ext cx="5972807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Research Products</a:t>
            </a:r>
            <a:endParaRPr/>
          </a:p>
        </p:txBody>
      </p:sp>
      <p:sp>
        <p:nvSpPr>
          <p:cNvPr id="482" name="Google Shape;482;p15"/>
          <p:cNvSpPr/>
          <p:nvPr/>
        </p:nvSpPr>
        <p:spPr>
          <a:xfrm>
            <a:off x="187779" y="1113555"/>
            <a:ext cx="11894154" cy="528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Noto Sans Symbols"/>
              <a:buChar char="❑"/>
            </a:pPr>
            <a:r>
              <a:rPr lang="en-US" sz="28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TEMPO research products will greatly extend science and applications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OClO, IO, HNO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, NO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, volcanic (SO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 plume height and VCD)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Additional/improved cloud with 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 bands / 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-B bands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Additional aerosol products from hyperspectral spectra, 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-B and 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-O</a:t>
            </a:r>
            <a:r>
              <a:rPr lang="en-US" sz="24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-bands, and TEMPO + GOES-R synergy at @U Iowa, NOAA, GSFC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Vegetation/Ocean Color products: vegetation indices, Growth Primary Productivity (GPP), Solar Induced fluorescence (SIF), ocean color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Surface albedo/BRDF products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Diurnal out-going shortwave radiation and cloud forcing 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Night lights: allows discrimination between lightning types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Higher-level products: Near-real-time pollution/AQ indices</a:t>
            </a:r>
            <a:endParaRPr/>
          </a:p>
        </p:txBody>
      </p:sp>
      <p:sp>
        <p:nvSpPr>
          <p:cNvPr id="483" name="Google Shape;483;p15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"/>
          <p:cNvSpPr txBox="1">
            <a:spLocks noGrp="1"/>
          </p:cNvSpPr>
          <p:nvPr>
            <p:ph type="title"/>
          </p:nvPr>
        </p:nvSpPr>
        <p:spPr>
          <a:xfrm>
            <a:off x="2814762" y="12473"/>
            <a:ext cx="7521934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D8D8D8"/>
                </a:solidFill>
              </a:rPr>
              <a:t>Hourly daytime atmospheric pollution over North America from the GEO</a:t>
            </a:r>
            <a:endParaRPr sz="2400">
              <a:solidFill>
                <a:srgbClr val="D8D8D8"/>
              </a:solidFill>
            </a:endParaRPr>
          </a:p>
        </p:txBody>
      </p:sp>
      <p:pic>
        <p:nvPicPr>
          <p:cNvPr id="269" name="Google Shape;2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1851" y="1073789"/>
            <a:ext cx="4141714" cy="552579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"/>
          <p:cNvSpPr/>
          <p:nvPr/>
        </p:nvSpPr>
        <p:spPr>
          <a:xfrm>
            <a:off x="0" y="1096604"/>
            <a:ext cx="8082643" cy="546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NASA’s first Earth Venture Instrument (EVI) selected in 2012 &amp; first host payload 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PI:</a:t>
            </a:r>
            <a:r>
              <a:rPr lang="en-US" sz="16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Kelly Chance, SAO: STM, ground systems, science data processing center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Instrument Development: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Ball Aerospace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Instrument Project Management: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LaRC, PM: Kevin Daugherty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Other Institutions: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GSFC, NOAA, EPA, NCAR, Harvard, UC Berkeley, St. Louis U, UAH, U Nebraska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Sitting Bull College, RT Solutions, Carr Astronautics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International collaboration: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Mexico, Canada, Cuba, Korea, U.K., ESA,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Spain</a:t>
            </a:r>
            <a:endParaRPr/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Mission Project Management: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LaRC, current PM: Kevin Daugherty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Host Satellite Provider: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Maxar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Satellite Host: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Intelsat (IS-40e)</a:t>
            </a:r>
            <a:endParaRPr/>
          </a:p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Launch: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SpaceX </a:t>
            </a:r>
            <a:endParaRPr/>
          </a:p>
          <a:p>
            <a:pPr marL="118919" marR="0" lvl="0" indent="-118919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Provides hourly daylight observations to capture rapidly varying emissions &amp; chemistry important for air quality</a:t>
            </a:r>
            <a:endParaRPr/>
          </a:p>
          <a:p>
            <a:pPr marL="228316" marR="0" lvl="1" indent="-109403" algn="l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UV/visible grating spectrometer to measure key elements in tropospheric ozone and aerosol pollution</a:t>
            </a:r>
            <a:endParaRPr/>
          </a:p>
          <a:p>
            <a:pPr marL="228316" marR="0" lvl="1" indent="-109403" algn="l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Distinguishes boundary layer from free tropospheric &amp; stratospheric ozone</a:t>
            </a:r>
            <a:endParaRPr/>
          </a:p>
          <a:p>
            <a:pPr marL="118919" marR="0" lvl="0" indent="-118919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Aligned with Earth Science 2007 Decadal Survey recommendations</a:t>
            </a:r>
            <a:endParaRPr/>
          </a:p>
          <a:p>
            <a:pPr marL="228316" marR="0" lvl="1" indent="-109403" algn="l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Makes many of the GEO-CAPE atmospheric measurements </a:t>
            </a:r>
            <a:endParaRPr/>
          </a:p>
          <a:p>
            <a:pPr marL="228316" marR="0" lvl="1" indent="-109403" algn="l" rtl="0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Responds to the phased implementation recommendation of GEO-CAPE mission design team along with GeoCarb and GLIMR</a:t>
            </a:r>
            <a:endParaRPr sz="1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"/>
          <p:cNvSpPr txBox="1">
            <a:spLocks noGrp="1"/>
          </p:cNvSpPr>
          <p:nvPr>
            <p:ph type="title"/>
          </p:nvPr>
        </p:nvSpPr>
        <p:spPr>
          <a:xfrm>
            <a:off x="2814762" y="12473"/>
            <a:ext cx="7521934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D8D8D8"/>
                </a:solidFill>
              </a:rPr>
              <a:t>North American Component of An International Geostationary Air Quality Constellation</a:t>
            </a:r>
            <a:endParaRPr sz="2400">
              <a:solidFill>
                <a:srgbClr val="D8D8D8"/>
              </a:solidFill>
            </a:endParaRPr>
          </a:p>
        </p:txBody>
      </p:sp>
      <p:sp>
        <p:nvSpPr>
          <p:cNvPr id="277" name="Google Shape;277;p3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78" name="Google Shape;278;p3"/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>
            <a:off x="1407810" y="1076011"/>
            <a:ext cx="9533300" cy="576951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"/>
          <p:cNvSpPr txBox="1"/>
          <p:nvPr/>
        </p:nvSpPr>
        <p:spPr>
          <a:xfrm>
            <a:off x="8005312" y="1544660"/>
            <a:ext cx="1414040" cy="307777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Launch Feb 2020</a:t>
            </a:r>
            <a:endParaRPr/>
          </a:p>
        </p:txBody>
      </p:sp>
      <p:sp>
        <p:nvSpPr>
          <p:cNvPr id="280" name="Google Shape;280;p3"/>
          <p:cNvSpPr txBox="1"/>
          <p:nvPr/>
        </p:nvSpPr>
        <p:spPr>
          <a:xfrm>
            <a:off x="5467439" y="1544660"/>
            <a:ext cx="1679031" cy="307777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Launch early 2024</a:t>
            </a:r>
            <a:endParaRPr/>
          </a:p>
        </p:txBody>
      </p:sp>
      <p:sp>
        <p:nvSpPr>
          <p:cNvPr id="281" name="Google Shape;281;p3"/>
          <p:cNvSpPr txBox="1"/>
          <p:nvPr/>
        </p:nvSpPr>
        <p:spPr>
          <a:xfrm>
            <a:off x="2199003" y="1549055"/>
            <a:ext cx="1746677" cy="307777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Launch ~March 2023</a:t>
            </a:r>
            <a:endParaRPr/>
          </a:p>
        </p:txBody>
      </p:sp>
      <p:sp>
        <p:nvSpPr>
          <p:cNvPr id="282" name="Google Shape;282;p3"/>
          <p:cNvSpPr txBox="1"/>
          <p:nvPr/>
        </p:nvSpPr>
        <p:spPr>
          <a:xfrm flipH="1">
            <a:off x="9226337" y="6599306"/>
            <a:ext cx="18749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Credit: NASA LaRC</a:t>
            </a:r>
            <a:endParaRPr sz="1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646" y="2142159"/>
            <a:ext cx="4222919" cy="281527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"/>
          <p:cNvSpPr txBox="1">
            <a:spLocks noGrp="1"/>
          </p:cNvSpPr>
          <p:nvPr>
            <p:ph type="title"/>
          </p:nvPr>
        </p:nvSpPr>
        <p:spPr>
          <a:xfrm>
            <a:off x="0" y="191699"/>
            <a:ext cx="12192000" cy="62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TEMPO Status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90" name="Google Shape;290;p4"/>
          <p:cNvPicPr preferRelativeResize="0"/>
          <p:nvPr/>
        </p:nvPicPr>
        <p:blipFill rotWithShape="1">
          <a:blip r:embed="rId4">
            <a:alphaModFix/>
          </a:blip>
          <a:srcRect l="1381" t="21899" r="4590" b="30542"/>
          <a:stretch/>
        </p:blipFill>
        <p:spPr>
          <a:xfrm>
            <a:off x="79846" y="1241082"/>
            <a:ext cx="3432476" cy="219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" descr="A picture containing text, indoor, cluttered, mess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452" y="3441456"/>
            <a:ext cx="3162065" cy="343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"/>
          <p:cNvSpPr txBox="1"/>
          <p:nvPr/>
        </p:nvSpPr>
        <p:spPr>
          <a:xfrm>
            <a:off x="187886" y="3037581"/>
            <a:ext cx="33244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Courtesy from Ball Aerospace</a:t>
            </a:r>
            <a:endParaRPr/>
          </a:p>
        </p:txBody>
      </p:sp>
      <p:sp>
        <p:nvSpPr>
          <p:cNvPr id="293" name="Google Shape;293;p4"/>
          <p:cNvSpPr txBox="1"/>
          <p:nvPr/>
        </p:nvSpPr>
        <p:spPr>
          <a:xfrm>
            <a:off x="777992" y="6504013"/>
            <a:ext cx="243630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Courtesy from Maxar</a:t>
            </a:r>
            <a:endParaRPr/>
          </a:p>
        </p:txBody>
      </p:sp>
      <p:sp>
        <p:nvSpPr>
          <p:cNvPr id="294" name="Google Shape;294;p4"/>
          <p:cNvSpPr txBox="1"/>
          <p:nvPr/>
        </p:nvSpPr>
        <p:spPr>
          <a:xfrm>
            <a:off x="7968258" y="1122151"/>
            <a:ext cx="4223742" cy="545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Instrument delivery by Ball Aerospace in Nov. 2018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 satellite provider: Maxar selected in July 2019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Host: Intelsat 40e selected in 02/2020.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 sensor fully integrated onto IS-40e on 6/30/2022. SCTV completed.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Operation/Mission Readiness Review (ORR/MRR) in Jan. 2022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Launch on SpaceX Falcon 9 on 3/13/2023</a:t>
            </a:r>
            <a:endParaRPr/>
          </a:p>
        </p:txBody>
      </p:sp>
      <p:sp>
        <p:nvSpPr>
          <p:cNvPr id="295" name="Google Shape;295;p4"/>
          <p:cNvSpPr txBox="1"/>
          <p:nvPr/>
        </p:nvSpPr>
        <p:spPr>
          <a:xfrm>
            <a:off x="3592035" y="5114268"/>
            <a:ext cx="438234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Crews recently completed the first fully integrated powered testing of TEMPO, instrument on Intelsat IS40e at Maxar Technologies' satellite manufacturing facility in Palo Alto, California.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Credits: Image courtesy of Maxar Technologies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"/>
          <p:cNvSpPr txBox="1">
            <a:spLocks noGrp="1"/>
          </p:cNvSpPr>
          <p:nvPr>
            <p:ph type="title"/>
          </p:nvPr>
        </p:nvSpPr>
        <p:spPr>
          <a:xfrm>
            <a:off x="3428949" y="11340"/>
            <a:ext cx="5972807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200"/>
              <a:buFont typeface="Arial Rounded"/>
              <a:buNone/>
            </a:pPr>
            <a:r>
              <a:rPr lang="en-US" sz="3200"/>
              <a:t>TEMPO Instrument</a:t>
            </a:r>
            <a:endParaRPr/>
          </a:p>
        </p:txBody>
      </p:sp>
      <p:sp>
        <p:nvSpPr>
          <p:cNvPr id="301" name="Google Shape;301;p5"/>
          <p:cNvSpPr/>
          <p:nvPr/>
        </p:nvSpPr>
        <p:spPr>
          <a:xfrm>
            <a:off x="721582" y="960103"/>
            <a:ext cx="1094518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Noto Sans Symbols"/>
              <a:buChar char="❑"/>
            </a:pPr>
            <a:r>
              <a:rPr lang="en-US" sz="2400" b="1" i="0" u="none" strike="noStrike" cap="none">
                <a:solidFill>
                  <a:srgbClr val="000090"/>
                </a:solidFill>
                <a:latin typeface="Arial Narrow"/>
                <a:ea typeface="Arial Narrow"/>
                <a:cs typeface="Arial Narrow"/>
                <a:sym typeface="Arial Narrow"/>
              </a:rPr>
              <a:t>Imaging grating spectrometer measuring solar backscattered Earth radiance</a:t>
            </a:r>
            <a:endParaRPr/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Noto Sans Symbols"/>
              <a:buChar char="⮚"/>
            </a:pPr>
            <a:r>
              <a:rPr lang="en-US" sz="2000" b="1" i="0" u="none" strike="noStrike" cap="none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2 channels (1 focal plane but with 2 2-D 2 k x 1k detectors ): ~293-494 + 538-741 nm </a:t>
            </a:r>
            <a:endParaRPr/>
          </a:p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Noto Sans Symbols"/>
              <a:buChar char="⮚"/>
            </a:pPr>
            <a:r>
              <a:rPr lang="en-US" sz="2000" b="1" i="0" u="none" strike="noStrike" cap="none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~0.6 nm FWHM, ~0.2 nm sampling</a:t>
            </a:r>
            <a:endParaRPr/>
          </a:p>
        </p:txBody>
      </p:sp>
      <p:grpSp>
        <p:nvGrpSpPr>
          <p:cNvPr id="302" name="Google Shape;302;p5"/>
          <p:cNvGrpSpPr/>
          <p:nvPr/>
        </p:nvGrpSpPr>
        <p:grpSpPr>
          <a:xfrm>
            <a:off x="1502230" y="1967593"/>
            <a:ext cx="8107134" cy="4890407"/>
            <a:chOff x="1461408" y="1905157"/>
            <a:chExt cx="8147956" cy="4952843"/>
          </a:xfrm>
        </p:grpSpPr>
        <p:grpSp>
          <p:nvGrpSpPr>
            <p:cNvPr id="303" name="Google Shape;303;p5"/>
            <p:cNvGrpSpPr/>
            <p:nvPr/>
          </p:nvGrpSpPr>
          <p:grpSpPr>
            <a:xfrm>
              <a:off x="1461408" y="1905157"/>
              <a:ext cx="8147956" cy="4952843"/>
              <a:chOff x="563228" y="1065476"/>
              <a:chExt cx="7449248" cy="5747631"/>
            </a:xfrm>
          </p:grpSpPr>
          <p:pic>
            <p:nvPicPr>
              <p:cNvPr id="304" name="Google Shape;304;p5" descr="GOME-albedos-with desert.PNG"/>
              <p:cNvPicPr preferRelativeResize="0"/>
              <p:nvPr/>
            </p:nvPicPr>
            <p:blipFill rotWithShape="1">
              <a:blip r:embed="rId3">
                <a:alphaModFix/>
              </a:blip>
              <a:srcRect l="5503" t="9768" r="13030" b="5219"/>
              <a:stretch/>
            </p:blipFill>
            <p:spPr>
              <a:xfrm>
                <a:off x="563228" y="1065476"/>
                <a:ext cx="7449248" cy="57476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5" name="Google Shape;305;p5"/>
              <p:cNvSpPr/>
              <p:nvPr/>
            </p:nvSpPr>
            <p:spPr>
              <a:xfrm>
                <a:off x="2158806" y="1524001"/>
                <a:ext cx="2057400" cy="4365624"/>
              </a:xfrm>
              <a:prstGeom prst="rect">
                <a:avLst/>
              </a:prstGeom>
              <a:noFill/>
              <a:ln w="38100" cap="flat" cmpd="sng">
                <a:solidFill>
                  <a:srgbClr val="000090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</a:t>
                </a: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4735195" y="1533526"/>
                <a:ext cx="2057400" cy="4365624"/>
              </a:xfrm>
              <a:prstGeom prst="rect">
                <a:avLst/>
              </a:prstGeom>
              <a:noFill/>
              <a:ln w="38100" cap="flat" cmpd="sng">
                <a:solidFill>
                  <a:srgbClr val="000090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</a:t>
                </a:r>
                <a:endParaRPr/>
              </a:p>
            </p:txBody>
          </p:sp>
        </p:grpSp>
        <p:sp>
          <p:nvSpPr>
            <p:cNvPr id="307" name="Google Shape;307;p5"/>
            <p:cNvSpPr txBox="1"/>
            <p:nvPr/>
          </p:nvSpPr>
          <p:spPr>
            <a:xfrm>
              <a:off x="3417031" y="2312871"/>
              <a:ext cx="20285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~293-494 nm</a:t>
              </a:r>
              <a:endParaRPr/>
            </a:p>
          </p:txBody>
        </p:sp>
        <p:sp>
          <p:nvSpPr>
            <p:cNvPr id="308" name="Google Shape;308;p5"/>
            <p:cNvSpPr txBox="1"/>
            <p:nvPr/>
          </p:nvSpPr>
          <p:spPr>
            <a:xfrm>
              <a:off x="6270693" y="2312871"/>
              <a:ext cx="19830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~538-741 nm</a:t>
              </a:r>
              <a:endParaRPr/>
            </a:p>
          </p:txBody>
        </p:sp>
      </p:grpSp>
      <p:sp>
        <p:nvSpPr>
          <p:cNvPr id="309" name="Google Shape;309;p5"/>
          <p:cNvSpPr txBox="1"/>
          <p:nvPr/>
        </p:nvSpPr>
        <p:spPr>
          <a:xfrm>
            <a:off x="1631300" y="6538883"/>
            <a:ext cx="28739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 of spectra based on GOME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3229692" y="17041"/>
            <a:ext cx="618169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TEMPO Operation</a:t>
            </a:r>
            <a:endParaRPr/>
          </a:p>
        </p:txBody>
      </p:sp>
      <p:sp>
        <p:nvSpPr>
          <p:cNvPr id="316" name="Google Shape;316;p6"/>
          <p:cNvSpPr txBox="1">
            <a:spLocks noGrp="1"/>
          </p:cNvSpPr>
          <p:nvPr>
            <p:ph type="sldNum" idx="12"/>
          </p:nvPr>
        </p:nvSpPr>
        <p:spPr>
          <a:xfrm>
            <a:off x="845185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17" name="Google Shape;317;p6"/>
          <p:cNvSpPr/>
          <p:nvPr/>
        </p:nvSpPr>
        <p:spPr>
          <a:xfrm>
            <a:off x="6825546" y="1718550"/>
            <a:ext cx="5316311" cy="446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Nominal:</a:t>
            </a: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Scan FOR in 1 hour with 10 granules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~ 2K N/S pixels x 1226 steps/hr, ~ 2.5 M pixels/hr, daily # spatial pixels ~TROPOMI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2 x 4.75 km</a:t>
            </a:r>
            <a:r>
              <a:rPr lang="en-US" sz="2200" b="1" baseline="3000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@center of FOR, from 8 km</a:t>
            </a:r>
            <a:r>
              <a:rPr lang="en-US" sz="2200" b="1" baseline="3000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at Mexico City to 21 km</a:t>
            </a:r>
            <a:r>
              <a:rPr lang="en-US" sz="2200" b="1" baseline="3000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at Canadian Tar Sands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Optimized scan:</a:t>
            </a: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in the early morning and late afternoon, daylight portion of FOR, higher temporal resolution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High-time scan (up to 25%): </a:t>
            </a:r>
            <a:r>
              <a:rPr lang="en-US" sz="2200" b="1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selected portion of FOR at higher temporal resolution (e.g., &lt;= 10 mins)</a:t>
            </a:r>
            <a:endParaRPr/>
          </a:p>
        </p:txBody>
      </p:sp>
      <p:pic>
        <p:nvPicPr>
          <p:cNvPr id="318" name="Google Shape;318;p6"/>
          <p:cNvPicPr preferRelativeResize="0"/>
          <p:nvPr/>
        </p:nvPicPr>
        <p:blipFill rotWithShape="1">
          <a:blip r:embed="rId3">
            <a:alphaModFix/>
          </a:blip>
          <a:srcRect l="10152" t="12520" r="10281" b="8383"/>
          <a:stretch/>
        </p:blipFill>
        <p:spPr>
          <a:xfrm>
            <a:off x="100285" y="1421009"/>
            <a:ext cx="6675120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6"/>
          <p:cNvSpPr txBox="1"/>
          <p:nvPr/>
        </p:nvSpPr>
        <p:spPr>
          <a:xfrm>
            <a:off x="481596" y="6413828"/>
            <a:ext cx="61069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Field of regard is optimized to cover both Puerto Rico and Canadian tar sands.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S5p-TROPOMI NO2 product oversampled by Kang Sun.</a:t>
            </a:r>
            <a:endParaRPr/>
          </a:p>
        </p:txBody>
      </p:sp>
      <p:sp>
        <p:nvSpPr>
          <p:cNvPr id="320" name="Google Shape;320;p6"/>
          <p:cNvSpPr txBox="1"/>
          <p:nvPr/>
        </p:nvSpPr>
        <p:spPr>
          <a:xfrm>
            <a:off x="-46074" y="1024367"/>
            <a:ext cx="122380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Noto Sans Symbols"/>
              <a:buChar char="❑"/>
            </a:pPr>
            <a:r>
              <a:rPr lang="en-US" sz="2400" b="1" i="0" u="none" strike="noStrike" cap="none">
                <a:solidFill>
                  <a:srgbClr val="000090"/>
                </a:solidFill>
                <a:latin typeface="Arial Narrow"/>
                <a:ea typeface="Arial Narrow"/>
                <a:cs typeface="Arial Narrow"/>
                <a:sym typeface="Arial Narrow"/>
              </a:rPr>
              <a:t>Operate on geostationary communications satellite Intelsat 40e (IS40e) at 91</a:t>
            </a:r>
            <a:r>
              <a:rPr lang="en-US" sz="2400" b="1" i="0" u="none" strike="noStrike" cap="none" baseline="30000">
                <a:solidFill>
                  <a:srgbClr val="000090"/>
                </a:solidFill>
                <a:latin typeface="Arial Narrow"/>
                <a:ea typeface="Arial Narrow"/>
                <a:cs typeface="Arial Narrow"/>
                <a:sym typeface="Arial Narrow"/>
              </a:rPr>
              <a:t> ∘ </a:t>
            </a:r>
            <a:r>
              <a:rPr lang="en-US" sz="2400" b="1" i="0" u="none" strike="noStrike" cap="none">
                <a:solidFill>
                  <a:srgbClr val="000090"/>
                </a:solidFill>
                <a:latin typeface="Arial Narrow"/>
                <a:ea typeface="Arial Narrow"/>
                <a:cs typeface="Arial Narrow"/>
                <a:sym typeface="Arial Narrow"/>
              </a:rPr>
              <a:t>W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"/>
          <p:cNvSpPr txBox="1">
            <a:spLocks noGrp="1"/>
          </p:cNvSpPr>
          <p:nvPr>
            <p:ph type="title"/>
          </p:nvPr>
        </p:nvSpPr>
        <p:spPr>
          <a:xfrm>
            <a:off x="1868093" y="-28382"/>
            <a:ext cx="8472649" cy="98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Baseline and Threshold Products </a:t>
            </a:r>
            <a:r>
              <a:rPr lang="en-US" sz="3200" b="1">
                <a:solidFill>
                  <a:srgbClr val="FF0000"/>
                </a:solidFill>
              </a:rPr>
              <a:t>(Variables) </a:t>
            </a:r>
            <a:r>
              <a:rPr lang="en-US" sz="3200" b="1">
                <a:solidFill>
                  <a:schemeClr val="lt1"/>
                </a:solidFill>
              </a:rPr>
              <a:t>&amp; Requirements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326" name="Google Shape;326;p7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327" name="Google Shape;327;p7"/>
          <p:cNvGraphicFramePr/>
          <p:nvPr/>
        </p:nvGraphicFramePr>
        <p:xfrm>
          <a:off x="1945094" y="1077563"/>
          <a:ext cx="8200400" cy="3376158"/>
        </p:xfrm>
        <a:graphic>
          <a:graphicData uri="http://schemas.openxmlformats.org/drawingml/2006/table">
            <a:tbl>
              <a:tblPr firstRow="1" firstCol="1" bandRow="1">
                <a:noFill/>
                <a:tableStyleId>{E0DC333D-3754-43DE-B946-33F477848E6B}</a:tableStyleId>
              </a:tblPr>
              <a:tblGrid>
                <a:gridCol w="308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Species/Products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Required Precision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 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Temporal Revisit*</a:t>
                      </a:r>
                      <a:endParaRPr/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0-2 km O</a:t>
                      </a:r>
                      <a:r>
                        <a:rPr lang="en-US" sz="2000" u="none" strike="noStrike" cap="none" baseline="-25000"/>
                        <a:t>3 </a:t>
                      </a:r>
                      <a:r>
                        <a:rPr lang="en-US" sz="2000" u="none" strike="noStrike" cap="none"/>
                        <a:t>(Selected Scenes) </a:t>
                      </a:r>
                      <a:r>
                        <a:rPr lang="en-US" sz="2000" u="none" strike="noStrike" cap="none">
                          <a:solidFill>
                            <a:srgbClr val="FFFF00"/>
                          </a:solidFill>
                        </a:rPr>
                        <a:t>Baseline only</a:t>
                      </a:r>
                      <a:endParaRPr sz="2000" u="none" strike="noStrike" cap="none">
                        <a:solidFill>
                          <a:srgbClr val="FFFF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10 ppbv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2 hour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Tropospheric O</a:t>
                      </a:r>
                      <a:r>
                        <a:rPr lang="en-US" sz="2000" u="none" strike="noStrike" cap="none" baseline="-25000"/>
                        <a:t>3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10 ppbv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 hour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Total O</a:t>
                      </a:r>
                      <a:r>
                        <a:rPr lang="en-US" sz="2000" u="none" strike="noStrike" cap="none" baseline="-25000"/>
                        <a:t>3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3%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 hour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Tropospheric NO</a:t>
                      </a:r>
                      <a:r>
                        <a:rPr lang="en-US" sz="2000" u="none" strike="noStrike" cap="none" baseline="-25000"/>
                        <a:t>2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1.0 × 10</a:t>
                      </a:r>
                      <a:r>
                        <a:rPr lang="en-US" sz="2000" u="none" strike="noStrike" cap="none" baseline="30000"/>
                        <a:t>15</a:t>
                      </a:r>
                      <a:r>
                        <a:rPr lang="en-US" sz="2000" u="none" strike="noStrike" cap="none"/>
                        <a:t> molecules cm</a:t>
                      </a:r>
                      <a:r>
                        <a:rPr lang="en-US" sz="2000" u="none" strike="noStrike" cap="none" baseline="30000"/>
                        <a:t>-2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 hour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Tropospheric H</a:t>
                      </a:r>
                      <a:r>
                        <a:rPr lang="en-US" sz="2000" u="none" strike="noStrike" cap="none" baseline="-25000"/>
                        <a:t>2</a:t>
                      </a:r>
                      <a:r>
                        <a:rPr lang="en-US" sz="2000" u="none" strike="noStrike" cap="none"/>
                        <a:t>CO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1.0 × 10</a:t>
                      </a:r>
                      <a:r>
                        <a:rPr lang="en-US" sz="2000" u="none" strike="noStrike" cap="none" baseline="30000"/>
                        <a:t>16</a:t>
                      </a:r>
                      <a:r>
                        <a:rPr lang="en-US" sz="2000" u="none" strike="noStrike" cap="none"/>
                        <a:t> molecules cm</a:t>
                      </a:r>
                      <a:r>
                        <a:rPr lang="en-US" sz="2000" u="none" strike="noStrike" cap="none" baseline="30000"/>
                        <a:t>-2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3 hour</a:t>
                      </a:r>
                      <a:endParaRPr sz="2000" u="none" strike="noStrike" cap="non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Tropospheric SO</a:t>
                      </a:r>
                      <a:r>
                        <a:rPr lang="en-US" sz="2000" b="1" u="none" strike="noStrike" cap="none" baseline="-25000">
                          <a:solidFill>
                            <a:srgbClr val="E36C09"/>
                          </a:solidFill>
                        </a:rPr>
                        <a:t>2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1.0 × 10</a:t>
                      </a:r>
                      <a:r>
                        <a:rPr lang="en-US" sz="2000" b="1" u="none" strike="noStrike" cap="none" baseline="30000">
                          <a:solidFill>
                            <a:srgbClr val="E36C09"/>
                          </a:solidFill>
                        </a:rPr>
                        <a:t>16</a:t>
                      </a: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 molecules cm</a:t>
                      </a:r>
                      <a:r>
                        <a:rPr lang="en-US" sz="2000" b="1" u="none" strike="noStrike" cap="none" baseline="30000">
                          <a:solidFill>
                            <a:srgbClr val="E36C09"/>
                          </a:solidFill>
                        </a:rPr>
                        <a:t>-2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3 hour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Tropospheric C</a:t>
                      </a:r>
                      <a:r>
                        <a:rPr lang="en-US" sz="2000" b="1" u="none" strike="noStrike" cap="none" baseline="-25000">
                          <a:solidFill>
                            <a:srgbClr val="E36C09"/>
                          </a:solidFill>
                        </a:rPr>
                        <a:t>2</a:t>
                      </a: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H</a:t>
                      </a:r>
                      <a:r>
                        <a:rPr lang="en-US" sz="2000" b="1" u="none" strike="noStrike" cap="none" baseline="-25000">
                          <a:solidFill>
                            <a:srgbClr val="E36C09"/>
                          </a:solidFill>
                        </a:rPr>
                        <a:t>2</a:t>
                      </a: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O</a:t>
                      </a:r>
                      <a:r>
                        <a:rPr lang="en-US" sz="2000" b="1" u="none" strike="noStrike" cap="none" baseline="-25000">
                          <a:solidFill>
                            <a:srgbClr val="E36C09"/>
                          </a:solidFill>
                        </a:rPr>
                        <a:t>2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4.0 × 10</a:t>
                      </a:r>
                      <a:r>
                        <a:rPr lang="en-US" sz="2000" b="1" u="none" strike="noStrike" cap="none" baseline="30000">
                          <a:solidFill>
                            <a:srgbClr val="E36C09"/>
                          </a:solidFill>
                        </a:rPr>
                        <a:t>14</a:t>
                      </a: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 molecules cm</a:t>
                      </a:r>
                      <a:r>
                        <a:rPr lang="en-US" sz="2000" b="1" u="none" strike="noStrike" cap="none" baseline="30000">
                          <a:solidFill>
                            <a:srgbClr val="E36C09"/>
                          </a:solidFill>
                        </a:rPr>
                        <a:t>-2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3 hour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Aerosol Optical Depth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0.10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E36C09"/>
                          </a:solidFill>
                        </a:rPr>
                        <a:t>1 hour</a:t>
                      </a:r>
                      <a:endParaRPr sz="2000" b="1" u="none" strike="noStrike" cap="none">
                        <a:solidFill>
                          <a:srgbClr val="E36C0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8900" marR="8900" marT="8900" marB="89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8" name="Google Shape;328;p7"/>
          <p:cNvSpPr/>
          <p:nvPr/>
        </p:nvSpPr>
        <p:spPr>
          <a:xfrm>
            <a:off x="1524001" y="5354116"/>
            <a:ext cx="923443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Aerosols, SO</a:t>
            </a:r>
            <a:r>
              <a:rPr lang="en-US" sz="2000" b="1" baseline="-25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, C</a:t>
            </a:r>
            <a:r>
              <a:rPr lang="en-US" sz="2000" b="1" baseline="-25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000" b="1" baseline="-25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1" baseline="-25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 were removed from baseline products during KDPC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90"/>
              </a:buClr>
              <a:buSzPts val="2000"/>
              <a:buFont typeface="Noto Sans Symbols"/>
              <a:buChar char="❑"/>
            </a:pPr>
            <a:r>
              <a:rPr lang="en-US" sz="2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Cloud product (cloud fraction, cloud pressure): used in trace gas/aerosol retrievals</a:t>
            </a:r>
            <a:endParaRPr/>
          </a:p>
        </p:txBody>
      </p:sp>
      <p:sp>
        <p:nvSpPr>
          <p:cNvPr id="329" name="Google Shape;329;p7"/>
          <p:cNvSpPr txBox="1"/>
          <p:nvPr/>
        </p:nvSpPr>
        <p:spPr>
          <a:xfrm>
            <a:off x="1764633" y="4426266"/>
            <a:ext cx="8702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     # of hourly measurements to be averaged to achieve required precision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duration:  20 months for baseline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resolution: &lt; 60 km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baseline (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native pixels coadded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"/>
          <p:cNvSpPr txBox="1"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TEMPO Data Products </a:t>
            </a:r>
            <a:br>
              <a:rPr lang="en-US" sz="3200" b="1">
                <a:solidFill>
                  <a:schemeClr val="lt1"/>
                </a:solidFill>
              </a:rPr>
            </a:br>
            <a:r>
              <a:rPr lang="en-US" sz="2400" b="1">
                <a:solidFill>
                  <a:srgbClr val="FF0000"/>
                </a:solidFill>
              </a:rPr>
              <a:t>(Inc. Proposed NRT &amp; Additional Products)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35" name="Google Shape;335;p8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1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6" name="Google Shape;336;p8"/>
          <p:cNvGraphicFramePr/>
          <p:nvPr/>
        </p:nvGraphicFramePr>
        <p:xfrm>
          <a:off x="1524002" y="1038637"/>
          <a:ext cx="9144025" cy="4893989"/>
        </p:xfrm>
        <a:graphic>
          <a:graphicData uri="http://schemas.openxmlformats.org/drawingml/2006/table">
            <a:tbl>
              <a:tblPr firstRow="1" bandRow="1">
                <a:noFill/>
                <a:tableStyleId>{E0DC333D-3754-43DE-B946-33F477848E6B}</a:tableStyleId>
              </a:tblPr>
              <a:tblGrid>
                <a:gridCol w="73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6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Level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Product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Algorithm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Major Outputs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Res km</a:t>
                      </a:r>
                      <a:r>
                        <a:rPr lang="en-US" sz="1600" u="none" strike="noStrike" cap="none" baseline="30000"/>
                        <a:t>2 </a:t>
                      </a:r>
                      <a:r>
                        <a:rPr lang="en-US" sz="1600" u="none" strike="noStrike" cap="none" baseline="3000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600" u="none" strike="noStrike" cap="none" baseline="30000"/>
                        <a:t> </a:t>
                      </a:r>
                      <a:endParaRPr sz="1600" u="none" strike="noStrike" cap="none" baseline="30000">
                        <a:solidFill>
                          <a:srgbClr val="FF0908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Freq/Size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L0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Digital counts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Raw to L0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Reconstructed/reformatted digital counts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Daily/hourly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L1-b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Irradiance </a:t>
                      </a:r>
                      <a:r>
                        <a:rPr lang="en-US" sz="1400" b="1" u="none" strike="noStrike" cap="none" baseline="30000">
                          <a:solidFill>
                            <a:srgbClr val="FF0000"/>
                          </a:solidFill>
                        </a:rPr>
                        <a:t>NRT</a:t>
                      </a:r>
                      <a:endParaRPr sz="1400" b="1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L0-1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Calibrated &amp; quality flags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daily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Radiance </a:t>
                      </a:r>
                      <a:r>
                        <a:rPr lang="en-US" sz="1400" b="1" u="none" strike="noStrike" cap="none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sz="1400" b="1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L0-1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Geolocated,calibrated, viewing,geolocation&amp;quality flags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L2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Cloud </a:t>
                      </a:r>
                      <a:r>
                        <a:rPr lang="en-US" sz="1400" b="1" u="none" strike="noStrike" cap="none" baseline="30000">
                          <a:solidFill>
                            <a:srgbClr val="FF0000"/>
                          </a:solidFill>
                        </a:rPr>
                        <a:t>NRT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OMI O2-O2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Cloud fraction, cloud pressure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O</a:t>
                      </a:r>
                      <a:r>
                        <a:rPr lang="en-US" sz="1400" b="1" u="none" strike="noStrike" cap="none" baseline="-25000"/>
                        <a:t>3</a:t>
                      </a:r>
                      <a:r>
                        <a:rPr lang="en-US" sz="1400" b="1" u="none" strike="noStrike" cap="none"/>
                        <a:t> profile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O3 profile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O3 profile, total/strat/trop/0-2 km O3 column, errors, a priori, AKs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&lt;= 8.0 x 4.75</a:t>
                      </a:r>
                      <a:r>
                        <a:rPr lang="en-US" sz="1400" b="0" i="0" u="none" strike="noStrike" cap="none" baseline="30000">
                          <a:solidFill>
                            <a:srgbClr val="FF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**</a:t>
                      </a: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b="0" i="0" u="none" strike="noStrike" cap="none">
                        <a:solidFill>
                          <a:srgbClr val="FF0908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Total O</a:t>
                      </a:r>
                      <a:r>
                        <a:rPr lang="en-US" sz="1400" b="1" u="none" strike="noStrike" cap="none" baseline="-25000"/>
                        <a:t>3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TOMS V8.5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Total O3, AI, cloud fraction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NO</a:t>
                      </a:r>
                      <a:r>
                        <a:rPr lang="en-US" sz="1400" b="1" u="none" strike="noStrike" cap="none" baseline="-25000"/>
                        <a:t>2 </a:t>
                      </a:r>
                      <a:r>
                        <a:rPr lang="en-US" sz="1400" b="1" u="none" strike="noStrike" cap="none" baseline="30000">
                          <a:solidFill>
                            <a:srgbClr val="FF0000"/>
                          </a:solidFill>
                        </a:rPr>
                        <a:t>NRT</a:t>
                      </a:r>
                      <a:endParaRPr sz="1400" b="1" u="none" strike="noStrike" cap="none" baseline="-25000">
                        <a:solidFill>
                          <a:srgbClr val="FF0000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trace gas, BU </a:t>
                      </a:r>
                      <a:r>
                        <a:rPr lang="en-US" sz="1400" b="0" i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strat</a:t>
                      </a:r>
                      <a:r>
                        <a:rPr lang="en-US" sz="14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/trop </a:t>
                      </a:r>
                      <a:r>
                        <a:rPr lang="en-US" sz="1400" b="0" i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sep.</a:t>
                      </a:r>
                      <a:endParaRPr sz="1400" b="0" i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SCD, strat./trop. VCD, error, shape factor, scattering weights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H</a:t>
                      </a:r>
                      <a:r>
                        <a:rPr lang="en-US" sz="1400" b="1" u="none" strike="noStrike" cap="none" baseline="-25000"/>
                        <a:t>2</a:t>
                      </a:r>
                      <a:r>
                        <a:rPr lang="en-US" sz="1400" b="1" u="none" strike="noStrike" cap="none"/>
                        <a:t>CO </a:t>
                      </a:r>
                      <a:r>
                        <a:rPr lang="en-US" sz="1400" b="1" u="none" strike="noStrike" cap="none" baseline="30000">
                          <a:solidFill>
                            <a:srgbClr val="FF0000"/>
                          </a:solidFill>
                        </a:rPr>
                        <a:t>NRT</a:t>
                      </a:r>
                      <a:endParaRPr sz="1400" b="1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trace gas</a:t>
                      </a:r>
                      <a:endParaRPr/>
                    </a:p>
                  </a:txBody>
                  <a:tcPr marL="18300" marR="18300" marT="45725" marB="45725"/>
                </a:tc>
                <a:tc row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SCD, VCD, error, shape factor, scattering weights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92D050"/>
                          </a:solidFill>
                        </a:rPr>
                        <a:t>C</a:t>
                      </a:r>
                      <a:r>
                        <a:rPr lang="en-US" sz="1400" b="1" u="none" strike="noStrike" cap="none" baseline="-2500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u="none" strike="noStrike" cap="none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u="none" strike="noStrike" cap="none" baseline="-2500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u="none" strike="noStrike" cap="none">
                          <a:solidFill>
                            <a:srgbClr val="92D050"/>
                          </a:solidFill>
                        </a:rPr>
                        <a:t>O</a:t>
                      </a:r>
                      <a:r>
                        <a:rPr lang="en-US" sz="1400" b="1" u="none" strike="noStrike" cap="none" baseline="-25000">
                          <a:solidFill>
                            <a:srgbClr val="92D050"/>
                          </a:solidFill>
                        </a:rPr>
                        <a:t>2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trace gas</a:t>
                      </a:r>
                      <a:endParaRPr/>
                    </a:p>
                  </a:txBody>
                  <a:tcPr marL="18300" marR="1830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u="none" strike="noStrike" cap="none" baseline="-2500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u="none" strike="noStrike" cap="none">
                          <a:solidFill>
                            <a:srgbClr val="92D050"/>
                          </a:solidFill>
                        </a:rPr>
                        <a:t>O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trace gas</a:t>
                      </a:r>
                      <a:endParaRPr/>
                    </a:p>
                  </a:txBody>
                  <a:tcPr marL="18300" marR="1830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92D050"/>
                          </a:solidFill>
                        </a:rPr>
                        <a:t>BrO</a:t>
                      </a:r>
                      <a:endParaRPr sz="1400" b="1" u="none" strike="noStrike" cap="none">
                        <a:solidFill>
                          <a:srgbClr val="92D050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trace gas</a:t>
                      </a:r>
                      <a:endParaRPr/>
                    </a:p>
                  </a:txBody>
                  <a:tcPr marL="18300" marR="1830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92D05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rgbClr val="E36C09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E36C09"/>
                          </a:solidFill>
                        </a:rPr>
                        <a:t>Aerosol </a:t>
                      </a:r>
                      <a:r>
                        <a:rPr lang="en-US" sz="1400" b="1" u="sng" strike="noStrike" cap="none" baseline="30000">
                          <a:solidFill>
                            <a:srgbClr val="FF0000"/>
                          </a:solidFill>
                        </a:rPr>
                        <a:t>NRT</a:t>
                      </a:r>
                      <a:endParaRPr sz="1400" b="1" u="sng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OMAERUV+UI AOCH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AAI, UVAOD, UVSSA, AOCH, VISAOD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C09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8.0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C09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rgbClr val="E36C09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E36C09"/>
                          </a:solidFill>
                        </a:rPr>
                        <a:t>SO</a:t>
                      </a:r>
                      <a:r>
                        <a:rPr lang="en-US" sz="1400" b="1" u="none" strike="noStrike" cap="none" baseline="-25000">
                          <a:solidFill>
                            <a:srgbClr val="E36C09"/>
                          </a:solidFill>
                        </a:rPr>
                        <a:t>2</a:t>
                      </a:r>
                      <a:endParaRPr sz="1400" b="1" u="none" strike="noStrike" cap="none" baseline="-25000">
                        <a:solidFill>
                          <a:schemeClr val="accent6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OMSO2 PCA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SCD, VCD (PBL,TRL,TRM,TRU,STL)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C09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36C09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E36C09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chemeClr val="accent4"/>
                        </a:solidFill>
                      </a:endParaRPr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4"/>
                          </a:solidFill>
                        </a:rPr>
                        <a:t>TEMPO/GOES-R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4"/>
                          </a:solidFill>
                        </a:rPr>
                        <a:t>Synerg. product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GOES-R products on TEMPO pixels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Radiance, aerosol, cloud &amp; mask, fire/hotspot, snow/ice, rainfall, precipitable water, land/sea surface T, lightning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2.0 x 4.75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400"/>
                        <a:buFont typeface="Arial Narrow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granule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9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L3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Gridded L2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SAO L2-3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Same as L2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 x 2 (?)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scan</a:t>
                      </a:r>
                      <a:endParaRPr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4"/>
                          </a:solidFill>
                        </a:rPr>
                        <a:t>L4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4"/>
                          </a:solidFill>
                        </a:rPr>
                        <a:t>UVB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GEMS/GSFC UVB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UV irradiance, erythemal irradiance, UVI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TBD</a:t>
                      </a:r>
                      <a:endParaRPr/>
                    </a:p>
                  </a:txBody>
                  <a:tcPr marL="18300" marR="183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accent4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Hourly, scan</a:t>
                      </a:r>
                      <a:endParaRPr dirty="0"/>
                    </a:p>
                  </a:txBody>
                  <a:tcPr marL="18300" marR="18300" marT="45725" marB="45725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37" name="Google Shape;337;p8"/>
          <p:cNvSpPr txBox="1"/>
          <p:nvPr/>
        </p:nvSpPr>
        <p:spPr>
          <a:xfrm>
            <a:off x="0" y="5863884"/>
            <a:ext cx="1219199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Black: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launch-ready baseline products; </a:t>
            </a:r>
            <a:r>
              <a:rPr lang="en-US" sz="1600" b="1" dirty="0">
                <a:solidFill>
                  <a:srgbClr val="92D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r>
              <a:rPr lang="en-US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-US" sz="1600" b="1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r>
              <a:rPr lang="en-US" sz="1600" b="1" dirty="0">
                <a:solidFill>
                  <a:srgbClr val="8064A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/purple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additional products </a:t>
            </a:r>
            <a:endParaRPr sz="16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Times New Roman"/>
              <a:buNone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Proposed NRT (</a:t>
            </a:r>
            <a:r>
              <a:rPr lang="en-US" sz="16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L1b &lt;~1 </a:t>
            </a:r>
            <a:r>
              <a:rPr lang="en-US" sz="1600" b="0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hr</a:t>
            </a:r>
            <a:r>
              <a:rPr lang="en-US" sz="16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L2 cloud </a:t>
            </a:r>
            <a:r>
              <a:rPr lang="en-U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&lt;~1.5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hr</a:t>
            </a:r>
            <a:r>
              <a:rPr lang="en-U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L2/3 trace gas &lt; ~2.5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hrs</a:t>
            </a:r>
            <a:r>
              <a:rPr lang="en-U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NWG, NASA+NOAA OMB, </a:t>
            </a:r>
            <a:r>
              <a:rPr lang="en-US" sz="1600" b="0" i="0" u="sng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 to produce aerosol NRT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NRT data products timeline, 4-5 months behind baseline products (1/2024 start NRT processing, 6/2024: public release)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9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Spatial resolution at center of FOR. </a:t>
            </a:r>
            <a:r>
              <a:rPr lang="en-U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** 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Might be at 8 x 9.5 km</a:t>
            </a:r>
            <a:r>
              <a:rPr lang="en-US" sz="1600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6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8" name="Google Shape;33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99" y="1987619"/>
            <a:ext cx="1414270" cy="99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77" y="3091384"/>
            <a:ext cx="1380226" cy="98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343" y="1099020"/>
            <a:ext cx="1394126" cy="82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9533" y="1798590"/>
            <a:ext cx="635489" cy="3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324272" y="1513087"/>
            <a:ext cx="860511" cy="444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0304" y="4202366"/>
            <a:ext cx="969154" cy="102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033" y="5358120"/>
            <a:ext cx="1414270" cy="55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"/>
          <p:cNvSpPr txBox="1">
            <a:spLocks noGrp="1"/>
          </p:cNvSpPr>
          <p:nvPr>
            <p:ph type="title"/>
          </p:nvPr>
        </p:nvSpPr>
        <p:spPr>
          <a:xfrm>
            <a:off x="3621559" y="1107138"/>
            <a:ext cx="5134232" cy="42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</a:rPr>
              <a:t>Algorithm Development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50" name="Google Shape;350;p9"/>
          <p:cNvSpPr txBox="1">
            <a:spLocks noGrp="1"/>
          </p:cNvSpPr>
          <p:nvPr>
            <p:ph type="sldNum" idx="12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25"/>
              <a:t>9</a:t>
            </a:fld>
            <a:endParaRPr sz="825"/>
          </a:p>
        </p:txBody>
      </p:sp>
      <p:sp>
        <p:nvSpPr>
          <p:cNvPr id="351" name="Google Shape;351;p9"/>
          <p:cNvSpPr txBox="1"/>
          <p:nvPr/>
        </p:nvSpPr>
        <p:spPr>
          <a:xfrm>
            <a:off x="0" y="1003122"/>
            <a:ext cx="12192000" cy="606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200"/>
              <a:buFont typeface="Noto Sans Symbols"/>
              <a:buChar char="❑"/>
            </a:pP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SDPC V3 (launch ready) completed in Feb. 2022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200"/>
              <a:buFont typeface="Noto Sans Symbols"/>
              <a:buChar char="❑"/>
            </a:pP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Algorithm mostly based on OMI heritage algorithms except for new L0-1b processor (including INR using GOES-R from Carr Astronautics)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200"/>
              <a:buFont typeface="Noto Sans Symbols"/>
              <a:buChar char="❑"/>
            </a:pP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Updates to L1-2 algorithms (O</a:t>
            </a:r>
            <a:r>
              <a:rPr lang="en-US" sz="22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profile, NO</a:t>
            </a:r>
            <a:r>
              <a:rPr lang="en-US" sz="22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, HCHO, cloud, total O</a:t>
            </a:r>
            <a:r>
              <a:rPr lang="en-US" sz="2200" b="1" baseline="-250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/>
          </a:p>
          <a:p>
            <a:pPr marL="548640" marR="0" lvl="1" indent="-205740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Adapted for TEMPO in NetCDF-4 format</a:t>
            </a:r>
            <a:endParaRPr/>
          </a:p>
          <a:p>
            <a:pPr marL="548640" marR="0" lvl="1" indent="-205740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Add visible to SAO UV O3 profile algorithm, SAO trace gas algorithm with adapted NASA strat/trop separation for NO2</a:t>
            </a:r>
            <a:endParaRPr/>
          </a:p>
          <a:p>
            <a:pPr marL="548640" marR="0" lvl="1" indent="-205740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CLDO4</a:t>
            </a:r>
            <a:r>
              <a:rPr lang="en-US" sz="1800" b="1" i="0" u="none" strike="noStrike" cap="none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: SAO 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fitting + GSFC’s 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 cloud at ~477/466 nm (Huiqun Wang, Eun-Su Yang, Alexander Vasilkov)</a:t>
            </a:r>
            <a:endParaRPr/>
          </a:p>
          <a:p>
            <a:pPr marL="5572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NASA GMAO’s GEOS-CF trace gas profiles and meteorology (Emma Knowland and GMAO)</a:t>
            </a:r>
            <a:endParaRPr/>
          </a:p>
          <a:p>
            <a:pPr marL="5572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Hourly resolved monthly mean Geometry-dependent Lambertian Equivalent Reflectivity (GLER) climatology (Christopher Chan Miller, Wenhan Qin, Zachary Fasnacht)</a:t>
            </a:r>
            <a:endParaRPr/>
          </a:p>
          <a:p>
            <a:pPr marL="260604" marR="0" lvl="0" indent="-260604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200"/>
              <a:buFont typeface="Noto Sans Symbols"/>
              <a:buChar char="❑"/>
            </a:pP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Development of other products</a:t>
            </a:r>
            <a:endParaRPr/>
          </a:p>
          <a:p>
            <a:pPr marL="5572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CHOCHO, H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O, BrO: will use SAO’s trace gas algorithm</a:t>
            </a:r>
            <a:endParaRPr/>
          </a:p>
          <a:p>
            <a:pPr marL="5572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: OMI PCA SO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 algorithm adapted for TEMPO/GEMS from synthetic/GEMS data (Can Li)</a:t>
            </a:r>
            <a:endParaRPr/>
          </a:p>
          <a:p>
            <a:pPr marL="5572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Aerosols: being adapted from OMI/TROPOMI AERUV algorithm (Omar’s team), from EPIC/TROPOMI Aerosol Layer Height algorithm using O</a:t>
            </a:r>
            <a:r>
              <a:rPr lang="en-US" sz="1800" b="1" i="0" u="none" strike="noStrike" cap="none" baseline="-25000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-A/B (Jun Wang’s team)</a:t>
            </a:r>
            <a:endParaRPr/>
          </a:p>
          <a:p>
            <a:pPr marL="260604" marR="0" lvl="0" indent="-260604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200"/>
              <a:buFont typeface="Noto Sans Symbols"/>
              <a:buChar char="❑"/>
            </a:pPr>
            <a:r>
              <a:rPr lang="en-US" sz="2200" b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Continue to make minor updates to improve beyond V3</a:t>
            </a:r>
            <a:endParaRPr/>
          </a:p>
          <a:p>
            <a:pPr marL="557213" marR="0" lvl="1" indent="-214312" algn="l" rtl="0">
              <a:spcBef>
                <a:spcPts val="0"/>
              </a:spcBef>
              <a:spcAft>
                <a:spcPts val="0"/>
              </a:spcAft>
              <a:buClr>
                <a:srgbClr val="0000A9"/>
              </a:buClr>
              <a:buSzPts val="1800"/>
              <a:buFont typeface="Noto Sans Symbols"/>
              <a:buChar char="⮚"/>
            </a:pPr>
            <a:r>
              <a:rPr lang="en-US" sz="1800" b="1" i="0" u="none" strike="noStrike" cap="none">
                <a:solidFill>
                  <a:srgbClr val="0000A9"/>
                </a:solidFill>
                <a:latin typeface="Calibri"/>
                <a:ea typeface="Calibri"/>
                <a:cs typeface="Calibri"/>
                <a:sym typeface="Calibri"/>
              </a:rPr>
              <a:t>Further improvements using synthetic and GEMS data: destriping, radiance reference &amp; background correction, cross section updates, empirical correction</a:t>
            </a:r>
            <a:endParaRPr/>
          </a:p>
          <a:p>
            <a:pPr marL="260604" marR="0" lvl="1" indent="-260604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200"/>
              <a:buFont typeface="Noto Sans Symbols"/>
              <a:buChar char="❑"/>
            </a:pPr>
            <a:r>
              <a:rPr lang="en-US" sz="22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Algorithm refinement/optimization during commissioning (Jun-Sep 2023) and nominal operation</a:t>
            </a:r>
            <a:endParaRPr/>
          </a:p>
          <a:p>
            <a:pPr marL="557213" marR="0" lvl="1" indent="-1000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>
              <a:solidFill>
                <a:srgbClr val="0000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 txBox="1"/>
          <p:nvPr/>
        </p:nvSpPr>
        <p:spPr>
          <a:xfrm>
            <a:off x="1524001" y="0"/>
            <a:ext cx="9143999" cy="97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Algorithm Development Status &amp; Plan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2296</Words>
  <Application>Microsoft Macintosh PowerPoint</Application>
  <PresentationFormat>Widescreen</PresentationFormat>
  <Paragraphs>349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 Narrow</vt:lpstr>
      <vt:lpstr>Century Gothic</vt:lpstr>
      <vt:lpstr>Cambria</vt:lpstr>
      <vt:lpstr>Times New Roman</vt:lpstr>
      <vt:lpstr>Noto Sans Symbols</vt:lpstr>
      <vt:lpstr>Calibri</vt:lpstr>
      <vt:lpstr>Helvetica Neue</vt:lpstr>
      <vt:lpstr>Arial</vt:lpstr>
      <vt:lpstr>Courier New</vt:lpstr>
      <vt:lpstr>Arial Rounded</vt:lpstr>
      <vt:lpstr>Office Theme</vt:lpstr>
      <vt:lpstr>11_Office Theme</vt:lpstr>
      <vt:lpstr>1_Office Theme</vt:lpstr>
      <vt:lpstr>10_Office Theme</vt:lpstr>
      <vt:lpstr>2_Office Theme</vt:lpstr>
      <vt:lpstr>PowerPoint Presentation</vt:lpstr>
      <vt:lpstr>Hourly daytime atmospheric pollution over North America from the GEO</vt:lpstr>
      <vt:lpstr>North American Component of An International Geostationary Air Quality Constellation</vt:lpstr>
      <vt:lpstr>TEMPO Status</vt:lpstr>
      <vt:lpstr>TEMPO Instrument</vt:lpstr>
      <vt:lpstr>TEMPO Operation</vt:lpstr>
      <vt:lpstr>Baseline and Threshold Products (Variables) &amp; Requirements</vt:lpstr>
      <vt:lpstr>TEMPO Data Products  (Inc. Proposed NRT &amp; Additional Products)</vt:lpstr>
      <vt:lpstr>Algorithm Development</vt:lpstr>
      <vt:lpstr>TEMPO Data Products Distribution</vt:lpstr>
      <vt:lpstr>Commissioning Timeline &amp;  Data Release Plan</vt:lpstr>
      <vt:lpstr>TEMPO Validation Plan</vt:lpstr>
      <vt:lpstr>PowerPoint Presentation</vt:lpstr>
      <vt:lpstr>PowerPoint Presentation</vt:lpstr>
      <vt:lpstr>Research Products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Xiong</dc:creator>
  <cp:lastModifiedBy>Liu, Xiong</cp:lastModifiedBy>
  <cp:revision>1</cp:revision>
  <dcterms:created xsi:type="dcterms:W3CDTF">2021-11-05T03:06:55Z</dcterms:created>
  <dcterms:modified xsi:type="dcterms:W3CDTF">2022-11-14T08:02:23Z</dcterms:modified>
</cp:coreProperties>
</file>